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56" r:id="rId2"/>
    <p:sldId id="371" r:id="rId3"/>
    <p:sldId id="372" r:id="rId4"/>
    <p:sldId id="368" r:id="rId5"/>
    <p:sldId id="321" r:id="rId6"/>
    <p:sldId id="362" r:id="rId7"/>
    <p:sldId id="320" r:id="rId8"/>
    <p:sldId id="357" r:id="rId9"/>
    <p:sldId id="365" r:id="rId10"/>
    <p:sldId id="374" r:id="rId11"/>
    <p:sldId id="319" r:id="rId12"/>
    <p:sldId id="358" r:id="rId13"/>
    <p:sldId id="318" r:id="rId14"/>
  </p:sldIdLst>
  <p:sldSz cx="9144000" cy="5143500" type="screen16x9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5F5C5C"/>
    <a:srgbClr val="888382"/>
    <a:srgbClr val="4F4E4E"/>
    <a:srgbClr val="663F2E"/>
    <a:srgbClr val="768EA9"/>
    <a:srgbClr val="508CC2"/>
    <a:srgbClr val="2E75B5"/>
    <a:srgbClr val="0069B8"/>
    <a:srgbClr val="00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5" autoAdjust="0"/>
    <p:restoredTop sz="94660" autoAdjust="0"/>
  </p:normalViewPr>
  <p:slideViewPr>
    <p:cSldViewPr>
      <p:cViewPr varScale="1">
        <p:scale>
          <a:sx n="111" d="100"/>
          <a:sy n="111" d="100"/>
        </p:scale>
        <p:origin x="610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>
                <a:ea typeface="微软雅黑" panose="020B0503020204020204" pitchFamily="34" charset="-122"/>
              </a:rPr>
              <a:t>2021/4/5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>
                <a:ea typeface="微软雅黑" panose="020B0503020204020204" pitchFamily="34" charset="-122"/>
              </a:rPr>
              <a:t>‹#›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A2B73EA-EE91-4E33-A9C1-8BF5DD7139A2}" type="datetimeFigureOut">
              <a:rPr lang="zh-CN" altLang="en-US" smtClean="0"/>
              <a:pPr/>
              <a:t>2021/4/5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53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899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572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367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642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767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只有影片類型</a:t>
            </a:r>
            <a:endParaRPr lang="en-US" altLang="zh-TW" dirty="0"/>
          </a:p>
          <a:p>
            <a:r>
              <a:rPr lang="zh-TW" altLang="en-US" dirty="0"/>
              <a:t>月人氣排序 年份排序</a:t>
            </a: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126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503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93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03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70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2021/4/5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>
                <a:ea typeface="微软雅黑" panose="020B0503020204020204" pitchFamily="34" charset="-122"/>
              </a:defRPr>
            </a:lvl1pPr>
            <a:lvl2pPr>
              <a:defRPr sz="2800">
                <a:ea typeface="微软雅黑" panose="020B0503020204020204" pitchFamily="34" charset="-122"/>
              </a:defRPr>
            </a:lvl2pPr>
            <a:lvl3pPr>
              <a:defRPr sz="2400">
                <a:ea typeface="微软雅黑" panose="020B0503020204020204" pitchFamily="34" charset="-122"/>
              </a:defRPr>
            </a:lvl3pPr>
            <a:lvl4pPr>
              <a:defRPr sz="2000">
                <a:ea typeface="微软雅黑" panose="020B0503020204020204" pitchFamily="34" charset="-122"/>
              </a:defRPr>
            </a:lvl4pPr>
            <a:lvl5pPr>
              <a:defRPr sz="2000">
                <a:ea typeface="微软雅黑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2021/4/5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ea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2021/4/5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2021/4/5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2021/4/5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2021/4/5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5940152" y="3435846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ea typeface="微软雅黑" panose="020B0503020204020204" pitchFamily="34" charset="-122"/>
              </a:defRPr>
            </a:lvl1pPr>
            <a:lvl2pPr>
              <a:defRPr sz="2400">
                <a:ea typeface="微软雅黑" panose="020B0503020204020204" pitchFamily="34" charset="-122"/>
              </a:defRPr>
            </a:lvl2pPr>
            <a:lvl3pPr>
              <a:defRPr sz="2000">
                <a:ea typeface="微软雅黑" panose="020B0503020204020204" pitchFamily="34" charset="-122"/>
              </a:defRPr>
            </a:lvl3pPr>
            <a:lvl4pPr>
              <a:defRPr sz="1800">
                <a:ea typeface="微软雅黑" panose="020B0503020204020204" pitchFamily="34" charset="-122"/>
              </a:defRPr>
            </a:lvl4pPr>
            <a:lvl5pPr>
              <a:defRPr sz="1800"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ea typeface="微软雅黑" panose="020B0503020204020204" pitchFamily="34" charset="-122"/>
              </a:defRPr>
            </a:lvl1pPr>
            <a:lvl2pPr>
              <a:defRPr sz="2400">
                <a:ea typeface="微软雅黑" panose="020B0503020204020204" pitchFamily="34" charset="-122"/>
              </a:defRPr>
            </a:lvl2pPr>
            <a:lvl3pPr>
              <a:defRPr sz="2000">
                <a:ea typeface="微软雅黑" panose="020B0503020204020204" pitchFamily="34" charset="-122"/>
              </a:defRPr>
            </a:lvl3pPr>
            <a:lvl4pPr>
              <a:defRPr sz="1800">
                <a:ea typeface="微软雅黑" panose="020B0503020204020204" pitchFamily="34" charset="-122"/>
              </a:defRPr>
            </a:lvl4pPr>
            <a:lvl5pPr>
              <a:defRPr sz="1800"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2021/4/5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软雅黑" panose="020B0503020204020204" pitchFamily="34" charset="-122"/>
              </a:defRPr>
            </a:lvl1pPr>
            <a:lvl2pPr>
              <a:defRPr sz="2000">
                <a:ea typeface="微软雅黑" panose="020B0503020204020204" pitchFamily="34" charset="-122"/>
              </a:defRPr>
            </a:lvl2pPr>
            <a:lvl3pPr>
              <a:defRPr sz="1800">
                <a:ea typeface="微软雅黑" panose="020B0503020204020204" pitchFamily="34" charset="-122"/>
              </a:defRPr>
            </a:lvl3pPr>
            <a:lvl4pPr>
              <a:defRPr sz="1600">
                <a:ea typeface="微软雅黑" panose="020B0503020204020204" pitchFamily="34" charset="-122"/>
              </a:defRPr>
            </a:lvl4pPr>
            <a:lvl5pPr>
              <a:defRPr sz="1600"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软雅黑" panose="020B0503020204020204" pitchFamily="34" charset="-122"/>
              </a:defRPr>
            </a:lvl1pPr>
            <a:lvl2pPr>
              <a:defRPr sz="2000">
                <a:ea typeface="微软雅黑" panose="020B0503020204020204" pitchFamily="34" charset="-122"/>
              </a:defRPr>
            </a:lvl2pPr>
            <a:lvl3pPr>
              <a:defRPr sz="1800">
                <a:ea typeface="微软雅黑" panose="020B0503020204020204" pitchFamily="34" charset="-122"/>
              </a:defRPr>
            </a:lvl3pPr>
            <a:lvl4pPr>
              <a:defRPr sz="1600">
                <a:ea typeface="微软雅黑" panose="020B0503020204020204" pitchFamily="34" charset="-122"/>
              </a:defRPr>
            </a:lvl4pPr>
            <a:lvl5pPr>
              <a:defRPr sz="1600"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2021/4/5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2021/4/5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2021/4/5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.png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02D772B-8ADE-4B4F-B6A7-8D2025349E3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8587EE6-0E7B-440D-A07C-EB547A7F3241}"/>
              </a:ext>
            </a:extLst>
          </p:cNvPr>
          <p:cNvSpPr/>
          <p:nvPr/>
        </p:nvSpPr>
        <p:spPr>
          <a:xfrm>
            <a:off x="2195736" y="1434916"/>
            <a:ext cx="44632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4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巴哈姆特動畫瘋</a:t>
            </a:r>
            <a:endParaRPr lang="zh-CN" altLang="en-US" sz="44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0F22BCC6-7EEB-4EFD-86C5-E7D46232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816" y="3244597"/>
            <a:ext cx="45340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顏宛儀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AB4BB523-BD9B-45BC-AF5A-7300C2F11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1840" y="2139702"/>
            <a:ext cx="4532764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TW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影片蒐尋系統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AC883BD-9700-4D04-81C8-EAEDEC04E45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7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48957" y="653236"/>
            <a:ext cx="3657120" cy="1911073"/>
            <a:chOff x="2201362" y="1959191"/>
            <a:chExt cx="3657120" cy="1911073"/>
          </a:xfrm>
        </p:grpSpPr>
        <p:sp>
          <p:nvSpPr>
            <p:cNvPr id="9" name="文本框 216"/>
            <p:cNvSpPr txBox="1"/>
            <p:nvPr/>
          </p:nvSpPr>
          <p:spPr>
            <a:xfrm>
              <a:off x="2201362" y="3676365"/>
              <a:ext cx="1123954" cy="193899"/>
            </a:xfrm>
            <a:prstGeom prst="rect">
              <a:avLst/>
            </a:prstGeom>
            <a:noFill/>
          </p:spPr>
          <p:txBody>
            <a:bodyPr wrap="none" anchor="ctr">
              <a:normAutofit fontScale="70000" lnSpcReduction="20000"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11" name="文本框 218"/>
            <p:cNvSpPr txBox="1"/>
            <p:nvPr/>
          </p:nvSpPr>
          <p:spPr>
            <a:xfrm>
              <a:off x="3053124" y="3104524"/>
              <a:ext cx="1123954" cy="193899"/>
            </a:xfrm>
            <a:prstGeom prst="rect">
              <a:avLst/>
            </a:prstGeom>
            <a:noFill/>
          </p:spPr>
          <p:txBody>
            <a:bodyPr wrap="none" anchor="ctr">
              <a:normAutofit fontScale="70000" lnSpcReduction="20000"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15" name="文本框 222"/>
            <p:cNvSpPr txBox="1"/>
            <p:nvPr/>
          </p:nvSpPr>
          <p:spPr>
            <a:xfrm>
              <a:off x="4734528" y="1959191"/>
              <a:ext cx="1123954" cy="193899"/>
            </a:xfrm>
            <a:prstGeom prst="rect">
              <a:avLst/>
            </a:prstGeom>
            <a:noFill/>
          </p:spPr>
          <p:txBody>
            <a:bodyPr wrap="none" anchor="ctr">
              <a:normAutofit fontScale="70000" lnSpcReduction="20000"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标题文本预设</a:t>
              </a:r>
            </a:p>
          </p:txBody>
        </p:sp>
      </p:grpSp>
      <p:pic>
        <p:nvPicPr>
          <p:cNvPr id="226" name="图片 225">
            <a:extLst>
              <a:ext uri="{FF2B5EF4-FFF2-40B4-BE49-F238E27FC236}">
                <a16:creationId xmlns:a16="http://schemas.microsoft.com/office/drawing/2014/main" id="{2CDCFF27-C120-42DF-B175-1B071A3A92C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227" name="图片 226">
            <a:extLst>
              <a:ext uri="{FF2B5EF4-FFF2-40B4-BE49-F238E27FC236}">
                <a16:creationId xmlns:a16="http://schemas.microsoft.com/office/drawing/2014/main" id="{5C64E592-CD8F-4A59-B3D6-D10F818ABD6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3" name="車-加速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6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EE87E0E5-DA1A-464A-9FC4-D245D0AB37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C23B486-FD09-4EE1-BD37-67F226D872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3832F894-B46A-4ED8-B883-12DAFB806B8A}"/>
              </a:ext>
            </a:extLst>
          </p:cNvPr>
          <p:cNvSpPr/>
          <p:nvPr/>
        </p:nvSpPr>
        <p:spPr>
          <a:xfrm>
            <a:off x="4093793" y="1092512"/>
            <a:ext cx="2674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C1CAE7BB-50C0-495E-9AC4-BE232D6BF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756" y="2227788"/>
            <a:ext cx="43924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TW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未來展望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01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05"/>
          <p:cNvGrpSpPr/>
          <p:nvPr/>
        </p:nvGrpSpPr>
        <p:grpSpPr>
          <a:xfrm>
            <a:off x="1600044" y="2725926"/>
            <a:ext cx="2582724" cy="1616879"/>
            <a:chOff x="3048000" y="2862263"/>
            <a:chExt cx="1914526" cy="1198563"/>
          </a:xfrm>
        </p:grpSpPr>
        <p:sp>
          <p:nvSpPr>
            <p:cNvPr id="31" name="Freeform: Shape 113"/>
            <p:cNvSpPr>
              <a:spLocks/>
            </p:cNvSpPr>
            <p:nvPr/>
          </p:nvSpPr>
          <p:spPr bwMode="auto">
            <a:xfrm>
              <a:off x="3351213" y="2862263"/>
              <a:ext cx="1308100" cy="593725"/>
            </a:xfrm>
            <a:custGeom>
              <a:avLst/>
              <a:gdLst/>
              <a:ahLst/>
              <a:cxnLst>
                <a:cxn ang="0">
                  <a:pos x="0" y="172"/>
                </a:cxn>
                <a:cxn ang="0">
                  <a:pos x="414" y="0"/>
                </a:cxn>
                <a:cxn ang="0">
                  <a:pos x="824" y="172"/>
                </a:cxn>
                <a:cxn ang="0">
                  <a:pos x="414" y="374"/>
                </a:cxn>
                <a:cxn ang="0">
                  <a:pos x="0" y="172"/>
                </a:cxn>
              </a:cxnLst>
              <a:rect l="0" t="0" r="r" b="b"/>
              <a:pathLst>
                <a:path w="824" h="374">
                  <a:moveTo>
                    <a:pt x="0" y="172"/>
                  </a:moveTo>
                  <a:lnTo>
                    <a:pt x="414" y="0"/>
                  </a:lnTo>
                  <a:lnTo>
                    <a:pt x="824" y="172"/>
                  </a:lnTo>
                  <a:lnTo>
                    <a:pt x="414" y="374"/>
                  </a:lnTo>
                  <a:lnTo>
                    <a:pt x="0" y="1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: Shape 114"/>
            <p:cNvSpPr>
              <a:spLocks/>
            </p:cNvSpPr>
            <p:nvPr/>
          </p:nvSpPr>
          <p:spPr bwMode="auto">
            <a:xfrm>
              <a:off x="4008438" y="3135313"/>
              <a:ext cx="954088" cy="925513"/>
            </a:xfrm>
            <a:custGeom>
              <a:avLst/>
              <a:gdLst/>
              <a:ahLst/>
              <a:cxnLst>
                <a:cxn ang="0">
                  <a:pos x="0" y="583"/>
                </a:cxn>
                <a:cxn ang="0">
                  <a:pos x="601" y="290"/>
                </a:cxn>
                <a:cxn ang="0">
                  <a:pos x="410" y="0"/>
                </a:cxn>
                <a:cxn ang="0">
                  <a:pos x="0" y="202"/>
                </a:cxn>
                <a:cxn ang="0">
                  <a:pos x="0" y="583"/>
                </a:cxn>
              </a:cxnLst>
              <a:rect l="0" t="0" r="r" b="b"/>
              <a:pathLst>
                <a:path w="601" h="583">
                  <a:moveTo>
                    <a:pt x="0" y="583"/>
                  </a:moveTo>
                  <a:lnTo>
                    <a:pt x="601" y="290"/>
                  </a:lnTo>
                  <a:lnTo>
                    <a:pt x="410" y="0"/>
                  </a:lnTo>
                  <a:lnTo>
                    <a:pt x="0" y="202"/>
                  </a:lnTo>
                  <a:lnTo>
                    <a:pt x="0" y="58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115"/>
            <p:cNvSpPr>
              <a:spLocks/>
            </p:cNvSpPr>
            <p:nvPr/>
          </p:nvSpPr>
          <p:spPr bwMode="auto">
            <a:xfrm>
              <a:off x="3048000" y="3135313"/>
              <a:ext cx="960438" cy="925513"/>
            </a:xfrm>
            <a:custGeom>
              <a:avLst/>
              <a:gdLst/>
              <a:ahLst/>
              <a:cxnLst>
                <a:cxn ang="0">
                  <a:pos x="605" y="202"/>
                </a:cxn>
                <a:cxn ang="0">
                  <a:pos x="191" y="0"/>
                </a:cxn>
                <a:cxn ang="0">
                  <a:pos x="0" y="290"/>
                </a:cxn>
                <a:cxn ang="0">
                  <a:pos x="605" y="583"/>
                </a:cxn>
                <a:cxn ang="0">
                  <a:pos x="605" y="202"/>
                </a:cxn>
              </a:cxnLst>
              <a:rect l="0" t="0" r="r" b="b"/>
              <a:pathLst>
                <a:path w="605" h="583">
                  <a:moveTo>
                    <a:pt x="605" y="202"/>
                  </a:moveTo>
                  <a:lnTo>
                    <a:pt x="191" y="0"/>
                  </a:lnTo>
                  <a:lnTo>
                    <a:pt x="0" y="290"/>
                  </a:lnTo>
                  <a:lnTo>
                    <a:pt x="605" y="583"/>
                  </a:lnTo>
                  <a:lnTo>
                    <a:pt x="605" y="20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4" name="Group 106"/>
          <p:cNvGrpSpPr/>
          <p:nvPr/>
        </p:nvGrpSpPr>
        <p:grpSpPr>
          <a:xfrm>
            <a:off x="2039065" y="1783640"/>
            <a:ext cx="1702542" cy="1216406"/>
            <a:chOff x="3373438" y="2163763"/>
            <a:chExt cx="1262063" cy="901700"/>
          </a:xfrm>
        </p:grpSpPr>
        <p:sp>
          <p:nvSpPr>
            <p:cNvPr id="28" name="Freeform: Shape 110"/>
            <p:cNvSpPr>
              <a:spLocks/>
            </p:cNvSpPr>
            <p:nvPr/>
          </p:nvSpPr>
          <p:spPr bwMode="auto">
            <a:xfrm>
              <a:off x="3676650" y="2163763"/>
              <a:ext cx="657225" cy="296863"/>
            </a:xfrm>
            <a:custGeom>
              <a:avLst/>
              <a:gdLst/>
              <a:ahLst/>
              <a:cxnLst>
                <a:cxn ang="0">
                  <a:pos x="0" y="88"/>
                </a:cxn>
                <a:cxn ang="0">
                  <a:pos x="209" y="0"/>
                </a:cxn>
                <a:cxn ang="0">
                  <a:pos x="414" y="88"/>
                </a:cxn>
                <a:cxn ang="0">
                  <a:pos x="209" y="187"/>
                </a:cxn>
                <a:cxn ang="0">
                  <a:pos x="0" y="88"/>
                </a:cxn>
              </a:cxnLst>
              <a:rect l="0" t="0" r="r" b="b"/>
              <a:pathLst>
                <a:path w="414" h="187">
                  <a:moveTo>
                    <a:pt x="0" y="88"/>
                  </a:moveTo>
                  <a:lnTo>
                    <a:pt x="209" y="0"/>
                  </a:lnTo>
                  <a:lnTo>
                    <a:pt x="414" y="88"/>
                  </a:lnTo>
                  <a:lnTo>
                    <a:pt x="209" y="187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111"/>
            <p:cNvSpPr>
              <a:spLocks/>
            </p:cNvSpPr>
            <p:nvPr/>
          </p:nvSpPr>
          <p:spPr bwMode="auto">
            <a:xfrm>
              <a:off x="4008438" y="2303463"/>
              <a:ext cx="627063" cy="762000"/>
            </a:xfrm>
            <a:custGeom>
              <a:avLst/>
              <a:gdLst/>
              <a:ahLst/>
              <a:cxnLst>
                <a:cxn ang="0">
                  <a:pos x="0" y="480"/>
                </a:cxn>
                <a:cxn ang="0">
                  <a:pos x="395" y="286"/>
                </a:cxn>
                <a:cxn ang="0">
                  <a:pos x="205" y="0"/>
                </a:cxn>
                <a:cxn ang="0">
                  <a:pos x="0" y="99"/>
                </a:cxn>
                <a:cxn ang="0">
                  <a:pos x="0" y="480"/>
                </a:cxn>
              </a:cxnLst>
              <a:rect l="0" t="0" r="r" b="b"/>
              <a:pathLst>
                <a:path w="395" h="480">
                  <a:moveTo>
                    <a:pt x="0" y="480"/>
                  </a:moveTo>
                  <a:lnTo>
                    <a:pt x="395" y="286"/>
                  </a:lnTo>
                  <a:lnTo>
                    <a:pt x="205" y="0"/>
                  </a:lnTo>
                  <a:lnTo>
                    <a:pt x="0" y="99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112"/>
            <p:cNvSpPr>
              <a:spLocks/>
            </p:cNvSpPr>
            <p:nvPr/>
          </p:nvSpPr>
          <p:spPr bwMode="auto">
            <a:xfrm>
              <a:off x="3373438" y="2303463"/>
              <a:ext cx="635000" cy="762000"/>
            </a:xfrm>
            <a:custGeom>
              <a:avLst/>
              <a:gdLst/>
              <a:ahLst/>
              <a:cxnLst>
                <a:cxn ang="0">
                  <a:pos x="400" y="99"/>
                </a:cxn>
                <a:cxn ang="0">
                  <a:pos x="191" y="0"/>
                </a:cxn>
                <a:cxn ang="0">
                  <a:pos x="0" y="286"/>
                </a:cxn>
                <a:cxn ang="0">
                  <a:pos x="400" y="480"/>
                </a:cxn>
                <a:cxn ang="0">
                  <a:pos x="400" y="99"/>
                </a:cxn>
              </a:cxnLst>
              <a:rect l="0" t="0" r="r" b="b"/>
              <a:pathLst>
                <a:path w="400" h="480">
                  <a:moveTo>
                    <a:pt x="400" y="99"/>
                  </a:moveTo>
                  <a:lnTo>
                    <a:pt x="191" y="0"/>
                  </a:lnTo>
                  <a:lnTo>
                    <a:pt x="0" y="286"/>
                  </a:lnTo>
                  <a:lnTo>
                    <a:pt x="400" y="480"/>
                  </a:lnTo>
                  <a:lnTo>
                    <a:pt x="400" y="9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5" name="Group 107"/>
          <p:cNvGrpSpPr/>
          <p:nvPr/>
        </p:nvGrpSpPr>
        <p:grpSpPr>
          <a:xfrm>
            <a:off x="2478084" y="989120"/>
            <a:ext cx="824502" cy="818076"/>
            <a:chOff x="3698875" y="1574800"/>
            <a:chExt cx="611188" cy="606425"/>
          </a:xfrm>
        </p:grpSpPr>
        <p:sp>
          <p:nvSpPr>
            <p:cNvPr id="26" name="Freeform: Shape 108"/>
            <p:cNvSpPr>
              <a:spLocks/>
            </p:cNvSpPr>
            <p:nvPr/>
          </p:nvSpPr>
          <p:spPr bwMode="auto">
            <a:xfrm>
              <a:off x="4008438" y="1574800"/>
              <a:ext cx="301625" cy="606425"/>
            </a:xfrm>
            <a:custGeom>
              <a:avLst/>
              <a:gdLst/>
              <a:ahLst/>
              <a:cxnLst>
                <a:cxn ang="0">
                  <a:pos x="0" y="382"/>
                </a:cxn>
                <a:cxn ang="0">
                  <a:pos x="190" y="28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382"/>
                </a:cxn>
              </a:cxnLst>
              <a:rect l="0" t="0" r="r" b="b"/>
              <a:pathLst>
                <a:path w="190" h="382">
                  <a:moveTo>
                    <a:pt x="0" y="382"/>
                  </a:moveTo>
                  <a:lnTo>
                    <a:pt x="190" y="2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109"/>
            <p:cNvSpPr>
              <a:spLocks/>
            </p:cNvSpPr>
            <p:nvPr/>
          </p:nvSpPr>
          <p:spPr bwMode="auto">
            <a:xfrm>
              <a:off x="3698875" y="1574800"/>
              <a:ext cx="309563" cy="606425"/>
            </a:xfrm>
            <a:custGeom>
              <a:avLst/>
              <a:gdLst/>
              <a:ahLst/>
              <a:cxnLst>
                <a:cxn ang="0">
                  <a:pos x="195" y="0"/>
                </a:cxn>
                <a:cxn ang="0">
                  <a:pos x="195" y="0"/>
                </a:cxn>
                <a:cxn ang="0">
                  <a:pos x="0" y="286"/>
                </a:cxn>
                <a:cxn ang="0">
                  <a:pos x="195" y="382"/>
                </a:cxn>
                <a:cxn ang="0">
                  <a:pos x="195" y="0"/>
                </a:cxn>
              </a:cxnLst>
              <a:rect l="0" t="0" r="r" b="b"/>
              <a:pathLst>
                <a:path w="195" h="382">
                  <a:moveTo>
                    <a:pt x="195" y="0"/>
                  </a:moveTo>
                  <a:lnTo>
                    <a:pt x="195" y="0"/>
                  </a:lnTo>
                  <a:lnTo>
                    <a:pt x="0" y="286"/>
                  </a:lnTo>
                  <a:lnTo>
                    <a:pt x="195" y="382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968421" y="1371216"/>
            <a:ext cx="2789487" cy="663965"/>
            <a:chOff x="3968421" y="1371216"/>
            <a:chExt cx="2789487" cy="663965"/>
          </a:xfrm>
        </p:grpSpPr>
        <p:sp>
          <p:nvSpPr>
            <p:cNvPr id="21" name="Oval 126"/>
            <p:cNvSpPr/>
            <p:nvPr/>
          </p:nvSpPr>
          <p:spPr>
            <a:xfrm flipV="1">
              <a:off x="3968421" y="1371216"/>
              <a:ext cx="629810" cy="6297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" name="Group 137"/>
            <p:cNvGrpSpPr/>
            <p:nvPr/>
          </p:nvGrpSpPr>
          <p:grpSpPr>
            <a:xfrm>
              <a:off x="4598231" y="1385578"/>
              <a:ext cx="2159677" cy="649603"/>
              <a:chOff x="8601584" y="1451933"/>
              <a:chExt cx="2196245" cy="866137"/>
            </a:xfrm>
          </p:grpSpPr>
          <p:sp>
            <p:nvSpPr>
              <p:cNvPr id="19" name="TextBox 138"/>
              <p:cNvSpPr txBox="1">
                <a:spLocks/>
              </p:cNvSpPr>
              <p:nvPr/>
            </p:nvSpPr>
            <p:spPr bwMode="auto">
              <a:xfrm>
                <a:off x="8601584" y="1451933"/>
                <a:ext cx="2196244" cy="309958"/>
              </a:xfrm>
              <a:prstGeom prst="rect">
                <a:avLst/>
              </a:prstGeom>
              <a:noFill/>
            </p:spPr>
            <p:txBody>
              <a:bodyPr wrap="none" lIns="216000" tIns="0" rIns="360000" bIns="0" anchor="ctr" anchorCtr="0">
                <a:normAutofit/>
              </a:bodyPr>
              <a:lstStyle/>
              <a:p>
                <a:pPr algn="l" latinLnBrk="0"/>
                <a:r>
                  <a:rPr lang="zh-TW" altLang="en-US" sz="1400" dirty="0">
                    <a:solidFill>
                      <a:schemeClr val="accent3">
                        <a:lumMod val="100000"/>
                      </a:schemeClr>
                    </a:solidFill>
                    <a:ea typeface="微软雅黑" panose="020B0503020204020204" pitchFamily="34" charset="-122"/>
                  </a:rPr>
                  <a:t>分析數據間的相關性</a:t>
                </a:r>
                <a:endParaRPr lang="zh-CN" altLang="en-US" sz="1400" dirty="0">
                  <a:solidFill>
                    <a:schemeClr val="accent3">
                      <a:lumMod val="100000"/>
                    </a:schemeClr>
                  </a:solidFill>
                  <a:effectLst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TextBox 139"/>
              <p:cNvSpPr txBox="1">
                <a:spLocks/>
              </p:cNvSpPr>
              <p:nvPr/>
            </p:nvSpPr>
            <p:spPr bwMode="auto">
              <a:xfrm>
                <a:off x="8601585" y="1761891"/>
                <a:ext cx="2196244" cy="556179"/>
              </a:xfrm>
              <a:prstGeom prst="rect">
                <a:avLst/>
              </a:prstGeom>
              <a:noFill/>
            </p:spPr>
            <p:txBody>
              <a:bodyPr wrap="square" lIns="216000" tIns="0" rIns="360000" bIns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TW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ea typeface="微软雅黑" panose="020B0503020204020204" pitchFamily="34" charset="-122"/>
                  </a:rPr>
                  <a:t>可作為影片代理商購買版權之考量。</a:t>
                </a:r>
                <a:endPara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4315448" y="2263035"/>
            <a:ext cx="2789487" cy="663965"/>
            <a:chOff x="4315448" y="2263035"/>
            <a:chExt cx="2789487" cy="663965"/>
          </a:xfrm>
        </p:grpSpPr>
        <p:sp>
          <p:nvSpPr>
            <p:cNvPr id="17" name="Oval 122"/>
            <p:cNvSpPr/>
            <p:nvPr/>
          </p:nvSpPr>
          <p:spPr>
            <a:xfrm flipV="1">
              <a:off x="4315448" y="2263035"/>
              <a:ext cx="629810" cy="6297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143"/>
            <p:cNvGrpSpPr/>
            <p:nvPr/>
          </p:nvGrpSpPr>
          <p:grpSpPr>
            <a:xfrm>
              <a:off x="4945258" y="2277397"/>
              <a:ext cx="2159677" cy="649603"/>
              <a:chOff x="8601584" y="1451933"/>
              <a:chExt cx="2196245" cy="866137"/>
            </a:xfrm>
          </p:grpSpPr>
          <p:sp>
            <p:nvSpPr>
              <p:cNvPr id="15" name="TextBox 144"/>
              <p:cNvSpPr txBox="1">
                <a:spLocks/>
              </p:cNvSpPr>
              <p:nvPr/>
            </p:nvSpPr>
            <p:spPr bwMode="auto">
              <a:xfrm>
                <a:off x="8601584" y="1451933"/>
                <a:ext cx="2196244" cy="309958"/>
              </a:xfrm>
              <a:prstGeom prst="rect">
                <a:avLst/>
              </a:prstGeom>
              <a:noFill/>
            </p:spPr>
            <p:txBody>
              <a:bodyPr wrap="none" lIns="216000" tIns="0" rIns="360000" bIns="0" anchor="ctr" anchorCtr="0">
                <a:normAutofit/>
              </a:bodyPr>
              <a:lstStyle/>
              <a:p>
                <a:pPr algn="l" latinLnBrk="0"/>
                <a:r>
                  <a:rPr lang="zh-TW" altLang="en-US" sz="1400" dirty="0">
                    <a:solidFill>
                      <a:schemeClr val="accent2">
                        <a:lumMod val="100000"/>
                      </a:schemeClr>
                    </a:solidFill>
                    <a:effectLst/>
                    <a:ea typeface="微软雅黑" panose="020B0503020204020204" pitchFamily="34" charset="-122"/>
                  </a:rPr>
                  <a:t>架設到網站上</a:t>
                </a:r>
                <a:endParaRPr lang="zh-CN" altLang="en-US" sz="1400" dirty="0">
                  <a:solidFill>
                    <a:schemeClr val="accent2">
                      <a:lumMod val="100000"/>
                    </a:schemeClr>
                  </a:solidFill>
                  <a:effectLst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TextBox 145"/>
              <p:cNvSpPr txBox="1">
                <a:spLocks/>
              </p:cNvSpPr>
              <p:nvPr/>
            </p:nvSpPr>
            <p:spPr bwMode="auto">
              <a:xfrm>
                <a:off x="8601585" y="1761891"/>
                <a:ext cx="2196244" cy="556179"/>
              </a:xfrm>
              <a:prstGeom prst="rect">
                <a:avLst/>
              </a:prstGeom>
              <a:noFill/>
            </p:spPr>
            <p:txBody>
              <a:bodyPr wrap="square" lIns="216000" tIns="0" rIns="360000" bIns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TW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微软雅黑" panose="020B0503020204020204" pitchFamily="34" charset="-122"/>
                  </a:rPr>
                  <a:t>學習 </a:t>
                </a:r>
                <a:r>
                  <a:rPr lang="en-US" altLang="zh-CN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微软雅黑" panose="020B0503020204020204" pitchFamily="34" charset="-122"/>
                  </a:rPr>
                  <a:t>Flask </a:t>
                </a:r>
                <a:r>
                  <a:rPr lang="zh-TW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微软雅黑" panose="020B0503020204020204" pitchFamily="34" charset="-122"/>
                  </a:rPr>
                  <a:t>套件，使得此搜尋系統更便於使用。</a:t>
                </a:r>
                <a:endPara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4754469" y="3188732"/>
            <a:ext cx="2789486" cy="663966"/>
            <a:chOff x="4754469" y="3159468"/>
            <a:chExt cx="2789486" cy="663966"/>
          </a:xfrm>
        </p:grpSpPr>
        <p:sp>
          <p:nvSpPr>
            <p:cNvPr id="13" name="Oval 118"/>
            <p:cNvSpPr/>
            <p:nvPr/>
          </p:nvSpPr>
          <p:spPr>
            <a:xfrm flipV="1">
              <a:off x="4754469" y="3159468"/>
              <a:ext cx="629810" cy="6297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146"/>
            <p:cNvGrpSpPr/>
            <p:nvPr/>
          </p:nvGrpSpPr>
          <p:grpSpPr>
            <a:xfrm>
              <a:off x="5384279" y="3173831"/>
              <a:ext cx="2159676" cy="649603"/>
              <a:chOff x="8601584" y="1451933"/>
              <a:chExt cx="2196244" cy="866136"/>
            </a:xfrm>
          </p:grpSpPr>
          <p:sp>
            <p:nvSpPr>
              <p:cNvPr id="11" name="TextBox 147"/>
              <p:cNvSpPr txBox="1">
                <a:spLocks/>
              </p:cNvSpPr>
              <p:nvPr/>
            </p:nvSpPr>
            <p:spPr bwMode="auto">
              <a:xfrm>
                <a:off x="8601584" y="1451933"/>
                <a:ext cx="2196244" cy="309958"/>
              </a:xfrm>
              <a:prstGeom prst="rect">
                <a:avLst/>
              </a:prstGeom>
              <a:noFill/>
            </p:spPr>
            <p:txBody>
              <a:bodyPr wrap="none" lIns="216000" tIns="0" rIns="360000" bIns="0" anchor="ctr" anchorCtr="0">
                <a:normAutofit/>
              </a:bodyPr>
              <a:lstStyle/>
              <a:p>
                <a:pPr algn="l" latinLnBrk="0"/>
                <a:r>
                  <a:rPr lang="zh-TW" altLang="en-US" sz="1400" dirty="0">
                    <a:solidFill>
                      <a:schemeClr val="accent1">
                        <a:lumMod val="100000"/>
                      </a:schemeClr>
                    </a:solidFill>
                    <a:effectLst/>
                    <a:ea typeface="微软雅黑" panose="020B0503020204020204" pitchFamily="34" charset="-122"/>
                  </a:rPr>
                  <a:t>定時自動更新資料</a:t>
                </a:r>
                <a:endParaRPr lang="zh-CN" altLang="en-US" sz="1400" dirty="0">
                  <a:solidFill>
                    <a:schemeClr val="accent1">
                      <a:lumMod val="100000"/>
                    </a:schemeClr>
                  </a:solidFill>
                  <a:effectLst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TextBox 148"/>
              <p:cNvSpPr txBox="1">
                <a:spLocks/>
              </p:cNvSpPr>
              <p:nvPr/>
            </p:nvSpPr>
            <p:spPr bwMode="auto">
              <a:xfrm>
                <a:off x="8601584" y="1761891"/>
                <a:ext cx="2196244" cy="556178"/>
              </a:xfrm>
              <a:prstGeom prst="rect">
                <a:avLst/>
              </a:prstGeom>
              <a:noFill/>
            </p:spPr>
            <p:txBody>
              <a:bodyPr wrap="square" lIns="216000" tIns="0" rIns="360000" bIns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TW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ea typeface="微软雅黑" panose="020B0503020204020204" pitchFamily="34" charset="-122"/>
                  </a:rPr>
                  <a:t>使用排程</a:t>
                </a:r>
                <a:r>
                  <a:rPr lang="zh-TW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微软雅黑" panose="020B0503020204020204" pitchFamily="34" charset="-122"/>
                  </a:rPr>
                  <a:t>、學習</a:t>
                </a:r>
                <a:r>
                  <a:rPr lang="en-US" altLang="zh-TW" sz="1000" b="0" i="0" dirty="0">
                    <a:solidFill>
                      <a:srgbClr val="4D5156"/>
                    </a:solidFill>
                    <a:effectLst/>
                    <a:latin typeface="arial" panose="020B0604020202020204" pitchFamily="34" charset="0"/>
                  </a:rPr>
                  <a:t>Selenium</a:t>
                </a:r>
                <a:r>
                  <a:rPr lang="zh-TW" altLang="en-US" sz="1000" b="0" i="0" dirty="0">
                    <a:solidFill>
                      <a:srgbClr val="4D5156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套件。</a:t>
                </a:r>
                <a:endPara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36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2F53DD1C-2E5A-4DDB-980B-6F443C98EE6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1BAA67A-54E3-413A-B8DA-D22149DA13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9" name="任意多边形 55">
            <a:extLst>
              <a:ext uri="{FF2B5EF4-FFF2-40B4-BE49-F238E27FC236}">
                <a16:creationId xmlns:a16="http://schemas.microsoft.com/office/drawing/2014/main" id="{6F3758DF-ACD0-4BFA-84FA-123007457FBC}"/>
              </a:ext>
            </a:extLst>
          </p:cNvPr>
          <p:cNvSpPr>
            <a:spLocks noChangeAspect="1"/>
          </p:cNvSpPr>
          <p:nvPr/>
        </p:nvSpPr>
        <p:spPr bwMode="auto">
          <a:xfrm>
            <a:off x="3787469" y="4342805"/>
            <a:ext cx="475917" cy="475418"/>
          </a:xfrm>
          <a:custGeom>
            <a:avLst/>
            <a:gdLst>
              <a:gd name="T0" fmla="*/ 374 w 400"/>
              <a:gd name="T1" fmla="*/ 100 h 400"/>
              <a:gd name="T2" fmla="*/ 301 w 400"/>
              <a:gd name="T3" fmla="*/ 27 h 400"/>
              <a:gd name="T4" fmla="*/ 200 w 400"/>
              <a:gd name="T5" fmla="*/ 0 h 400"/>
              <a:gd name="T6" fmla="*/ 100 w 400"/>
              <a:gd name="T7" fmla="*/ 27 h 400"/>
              <a:gd name="T8" fmla="*/ 27 w 400"/>
              <a:gd name="T9" fmla="*/ 100 h 400"/>
              <a:gd name="T10" fmla="*/ 0 w 400"/>
              <a:gd name="T11" fmla="*/ 200 h 400"/>
              <a:gd name="T12" fmla="*/ 27 w 400"/>
              <a:gd name="T13" fmla="*/ 301 h 400"/>
              <a:gd name="T14" fmla="*/ 100 w 400"/>
              <a:gd name="T15" fmla="*/ 374 h 400"/>
              <a:gd name="T16" fmla="*/ 200 w 400"/>
              <a:gd name="T17" fmla="*/ 400 h 400"/>
              <a:gd name="T18" fmla="*/ 301 w 400"/>
              <a:gd name="T19" fmla="*/ 374 h 400"/>
              <a:gd name="T20" fmla="*/ 374 w 400"/>
              <a:gd name="T21" fmla="*/ 301 h 400"/>
              <a:gd name="T22" fmla="*/ 400 w 400"/>
              <a:gd name="T23" fmla="*/ 200 h 400"/>
              <a:gd name="T24" fmla="*/ 374 w 400"/>
              <a:gd name="T25" fmla="*/ 100 h 400"/>
              <a:gd name="T26" fmla="*/ 330 w 400"/>
              <a:gd name="T27" fmla="*/ 170 h 400"/>
              <a:gd name="T28" fmla="*/ 188 w 400"/>
              <a:gd name="T29" fmla="*/ 311 h 400"/>
              <a:gd name="T30" fmla="*/ 176 w 400"/>
              <a:gd name="T31" fmla="*/ 316 h 400"/>
              <a:gd name="T32" fmla="*/ 165 w 400"/>
              <a:gd name="T33" fmla="*/ 311 h 400"/>
              <a:gd name="T34" fmla="*/ 70 w 400"/>
              <a:gd name="T35" fmla="*/ 217 h 400"/>
              <a:gd name="T36" fmla="*/ 66 w 400"/>
              <a:gd name="T37" fmla="*/ 205 h 400"/>
              <a:gd name="T38" fmla="*/ 70 w 400"/>
              <a:gd name="T39" fmla="*/ 193 h 400"/>
              <a:gd name="T40" fmla="*/ 94 w 400"/>
              <a:gd name="T41" fmla="*/ 170 h 400"/>
              <a:gd name="T42" fmla="*/ 106 w 400"/>
              <a:gd name="T43" fmla="*/ 165 h 400"/>
              <a:gd name="T44" fmla="*/ 118 w 400"/>
              <a:gd name="T45" fmla="*/ 170 h 400"/>
              <a:gd name="T46" fmla="*/ 176 w 400"/>
              <a:gd name="T47" fmla="*/ 229 h 400"/>
              <a:gd name="T48" fmla="*/ 283 w 400"/>
              <a:gd name="T49" fmla="*/ 123 h 400"/>
              <a:gd name="T50" fmla="*/ 295 w 400"/>
              <a:gd name="T51" fmla="*/ 118 h 400"/>
              <a:gd name="T52" fmla="*/ 306 w 400"/>
              <a:gd name="T53" fmla="*/ 123 h 400"/>
              <a:gd name="T54" fmla="*/ 330 w 400"/>
              <a:gd name="T55" fmla="*/ 146 h 400"/>
              <a:gd name="T56" fmla="*/ 335 w 400"/>
              <a:gd name="T57" fmla="*/ 158 h 400"/>
              <a:gd name="T58" fmla="*/ 330 w 400"/>
              <a:gd name="T59" fmla="*/ 170 h 400"/>
              <a:gd name="T60" fmla="*/ 330 w 400"/>
              <a:gd name="T61" fmla="*/ 170 h 400"/>
              <a:gd name="T62" fmla="*/ 330 w 400"/>
              <a:gd name="T63" fmla="*/ 17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0" h="400">
                <a:moveTo>
                  <a:pt x="374" y="100"/>
                </a:moveTo>
                <a:cubicBezTo>
                  <a:pt x="356" y="69"/>
                  <a:pt x="331" y="45"/>
                  <a:pt x="301" y="27"/>
                </a:cubicBezTo>
                <a:cubicBezTo>
                  <a:pt x="270" y="9"/>
                  <a:pt x="237" y="0"/>
                  <a:pt x="200" y="0"/>
                </a:cubicBezTo>
                <a:cubicBezTo>
                  <a:pt x="164" y="0"/>
                  <a:pt x="130" y="9"/>
                  <a:pt x="100" y="27"/>
                </a:cubicBezTo>
                <a:cubicBezTo>
                  <a:pt x="69" y="45"/>
                  <a:pt x="45" y="69"/>
                  <a:pt x="27" y="100"/>
                </a:cubicBezTo>
                <a:cubicBezTo>
                  <a:pt x="9" y="130"/>
                  <a:pt x="0" y="164"/>
                  <a:pt x="0" y="200"/>
                </a:cubicBezTo>
                <a:cubicBezTo>
                  <a:pt x="0" y="237"/>
                  <a:pt x="9" y="270"/>
                  <a:pt x="27" y="301"/>
                </a:cubicBezTo>
                <a:cubicBezTo>
                  <a:pt x="45" y="331"/>
                  <a:pt x="69" y="356"/>
                  <a:pt x="100" y="374"/>
                </a:cubicBezTo>
                <a:cubicBezTo>
                  <a:pt x="130" y="391"/>
                  <a:pt x="164" y="400"/>
                  <a:pt x="200" y="400"/>
                </a:cubicBezTo>
                <a:cubicBezTo>
                  <a:pt x="237" y="400"/>
                  <a:pt x="270" y="391"/>
                  <a:pt x="301" y="374"/>
                </a:cubicBezTo>
                <a:cubicBezTo>
                  <a:pt x="331" y="356"/>
                  <a:pt x="356" y="331"/>
                  <a:pt x="374" y="301"/>
                </a:cubicBezTo>
                <a:cubicBezTo>
                  <a:pt x="392" y="270"/>
                  <a:pt x="400" y="237"/>
                  <a:pt x="400" y="200"/>
                </a:cubicBezTo>
                <a:cubicBezTo>
                  <a:pt x="400" y="164"/>
                  <a:pt x="392" y="130"/>
                  <a:pt x="374" y="100"/>
                </a:cubicBezTo>
                <a:close/>
                <a:moveTo>
                  <a:pt x="330" y="170"/>
                </a:moveTo>
                <a:cubicBezTo>
                  <a:pt x="188" y="311"/>
                  <a:pt x="188" y="311"/>
                  <a:pt x="188" y="311"/>
                </a:cubicBezTo>
                <a:cubicBezTo>
                  <a:pt x="185" y="315"/>
                  <a:pt x="181" y="316"/>
                  <a:pt x="176" y="316"/>
                </a:cubicBezTo>
                <a:cubicBezTo>
                  <a:pt x="172" y="316"/>
                  <a:pt x="168" y="315"/>
                  <a:pt x="165" y="311"/>
                </a:cubicBezTo>
                <a:cubicBezTo>
                  <a:pt x="70" y="217"/>
                  <a:pt x="70" y="217"/>
                  <a:pt x="70" y="217"/>
                </a:cubicBezTo>
                <a:cubicBezTo>
                  <a:pt x="67" y="214"/>
                  <a:pt x="66" y="210"/>
                  <a:pt x="66" y="205"/>
                </a:cubicBezTo>
                <a:cubicBezTo>
                  <a:pt x="66" y="200"/>
                  <a:pt x="67" y="196"/>
                  <a:pt x="70" y="193"/>
                </a:cubicBezTo>
                <a:cubicBezTo>
                  <a:pt x="94" y="170"/>
                  <a:pt x="94" y="170"/>
                  <a:pt x="94" y="170"/>
                </a:cubicBezTo>
                <a:cubicBezTo>
                  <a:pt x="97" y="166"/>
                  <a:pt x="101" y="165"/>
                  <a:pt x="106" y="165"/>
                </a:cubicBezTo>
                <a:cubicBezTo>
                  <a:pt x="110" y="165"/>
                  <a:pt x="114" y="166"/>
                  <a:pt x="118" y="170"/>
                </a:cubicBezTo>
                <a:cubicBezTo>
                  <a:pt x="176" y="229"/>
                  <a:pt x="176" y="229"/>
                  <a:pt x="176" y="229"/>
                </a:cubicBezTo>
                <a:cubicBezTo>
                  <a:pt x="283" y="123"/>
                  <a:pt x="283" y="123"/>
                  <a:pt x="283" y="123"/>
                </a:cubicBezTo>
                <a:cubicBezTo>
                  <a:pt x="286" y="119"/>
                  <a:pt x="290" y="118"/>
                  <a:pt x="295" y="118"/>
                </a:cubicBezTo>
                <a:cubicBezTo>
                  <a:pt x="299" y="118"/>
                  <a:pt x="303" y="119"/>
                  <a:pt x="306" y="123"/>
                </a:cubicBezTo>
                <a:cubicBezTo>
                  <a:pt x="330" y="146"/>
                  <a:pt x="330" y="146"/>
                  <a:pt x="330" y="146"/>
                </a:cubicBezTo>
                <a:cubicBezTo>
                  <a:pt x="333" y="149"/>
                  <a:pt x="335" y="153"/>
                  <a:pt x="335" y="158"/>
                </a:cubicBezTo>
                <a:cubicBezTo>
                  <a:pt x="335" y="163"/>
                  <a:pt x="333" y="167"/>
                  <a:pt x="330" y="170"/>
                </a:cubicBezTo>
                <a:close/>
                <a:moveTo>
                  <a:pt x="330" y="170"/>
                </a:moveTo>
                <a:cubicBezTo>
                  <a:pt x="330" y="170"/>
                  <a:pt x="330" y="170"/>
                  <a:pt x="330" y="17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任意多边形 55">
            <a:extLst>
              <a:ext uri="{FF2B5EF4-FFF2-40B4-BE49-F238E27FC236}">
                <a16:creationId xmlns:a16="http://schemas.microsoft.com/office/drawing/2014/main" id="{258DF9EA-E79D-43FE-BC21-50763AEA83EA}"/>
              </a:ext>
            </a:extLst>
          </p:cNvPr>
          <p:cNvSpPr>
            <a:spLocks noChangeAspect="1"/>
          </p:cNvSpPr>
          <p:nvPr/>
        </p:nvSpPr>
        <p:spPr bwMode="auto">
          <a:xfrm>
            <a:off x="4853955" y="3274373"/>
            <a:ext cx="438126" cy="437667"/>
          </a:xfrm>
          <a:custGeom>
            <a:avLst/>
            <a:gdLst>
              <a:gd name="T0" fmla="*/ 374 w 400"/>
              <a:gd name="T1" fmla="*/ 100 h 400"/>
              <a:gd name="T2" fmla="*/ 301 w 400"/>
              <a:gd name="T3" fmla="*/ 27 h 400"/>
              <a:gd name="T4" fmla="*/ 200 w 400"/>
              <a:gd name="T5" fmla="*/ 0 h 400"/>
              <a:gd name="T6" fmla="*/ 100 w 400"/>
              <a:gd name="T7" fmla="*/ 27 h 400"/>
              <a:gd name="T8" fmla="*/ 27 w 400"/>
              <a:gd name="T9" fmla="*/ 100 h 400"/>
              <a:gd name="T10" fmla="*/ 0 w 400"/>
              <a:gd name="T11" fmla="*/ 200 h 400"/>
              <a:gd name="T12" fmla="*/ 27 w 400"/>
              <a:gd name="T13" fmla="*/ 301 h 400"/>
              <a:gd name="T14" fmla="*/ 100 w 400"/>
              <a:gd name="T15" fmla="*/ 374 h 400"/>
              <a:gd name="T16" fmla="*/ 200 w 400"/>
              <a:gd name="T17" fmla="*/ 400 h 400"/>
              <a:gd name="T18" fmla="*/ 301 w 400"/>
              <a:gd name="T19" fmla="*/ 374 h 400"/>
              <a:gd name="T20" fmla="*/ 374 w 400"/>
              <a:gd name="T21" fmla="*/ 301 h 400"/>
              <a:gd name="T22" fmla="*/ 400 w 400"/>
              <a:gd name="T23" fmla="*/ 200 h 400"/>
              <a:gd name="T24" fmla="*/ 374 w 400"/>
              <a:gd name="T25" fmla="*/ 100 h 400"/>
              <a:gd name="T26" fmla="*/ 330 w 400"/>
              <a:gd name="T27" fmla="*/ 170 h 400"/>
              <a:gd name="T28" fmla="*/ 188 w 400"/>
              <a:gd name="T29" fmla="*/ 311 h 400"/>
              <a:gd name="T30" fmla="*/ 176 w 400"/>
              <a:gd name="T31" fmla="*/ 316 h 400"/>
              <a:gd name="T32" fmla="*/ 165 w 400"/>
              <a:gd name="T33" fmla="*/ 311 h 400"/>
              <a:gd name="T34" fmla="*/ 70 w 400"/>
              <a:gd name="T35" fmla="*/ 217 h 400"/>
              <a:gd name="T36" fmla="*/ 66 w 400"/>
              <a:gd name="T37" fmla="*/ 205 h 400"/>
              <a:gd name="T38" fmla="*/ 70 w 400"/>
              <a:gd name="T39" fmla="*/ 193 h 400"/>
              <a:gd name="T40" fmla="*/ 94 w 400"/>
              <a:gd name="T41" fmla="*/ 170 h 400"/>
              <a:gd name="T42" fmla="*/ 106 w 400"/>
              <a:gd name="T43" fmla="*/ 165 h 400"/>
              <a:gd name="T44" fmla="*/ 118 w 400"/>
              <a:gd name="T45" fmla="*/ 170 h 400"/>
              <a:gd name="T46" fmla="*/ 176 w 400"/>
              <a:gd name="T47" fmla="*/ 229 h 400"/>
              <a:gd name="T48" fmla="*/ 283 w 400"/>
              <a:gd name="T49" fmla="*/ 123 h 400"/>
              <a:gd name="T50" fmla="*/ 295 w 400"/>
              <a:gd name="T51" fmla="*/ 118 h 400"/>
              <a:gd name="T52" fmla="*/ 306 w 400"/>
              <a:gd name="T53" fmla="*/ 123 h 400"/>
              <a:gd name="T54" fmla="*/ 330 w 400"/>
              <a:gd name="T55" fmla="*/ 146 h 400"/>
              <a:gd name="T56" fmla="*/ 335 w 400"/>
              <a:gd name="T57" fmla="*/ 158 h 400"/>
              <a:gd name="T58" fmla="*/ 330 w 400"/>
              <a:gd name="T59" fmla="*/ 170 h 400"/>
              <a:gd name="T60" fmla="*/ 330 w 400"/>
              <a:gd name="T61" fmla="*/ 170 h 400"/>
              <a:gd name="T62" fmla="*/ 330 w 400"/>
              <a:gd name="T63" fmla="*/ 17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0" h="400">
                <a:moveTo>
                  <a:pt x="374" y="100"/>
                </a:moveTo>
                <a:cubicBezTo>
                  <a:pt x="356" y="69"/>
                  <a:pt x="331" y="45"/>
                  <a:pt x="301" y="27"/>
                </a:cubicBezTo>
                <a:cubicBezTo>
                  <a:pt x="270" y="9"/>
                  <a:pt x="237" y="0"/>
                  <a:pt x="200" y="0"/>
                </a:cubicBezTo>
                <a:cubicBezTo>
                  <a:pt x="164" y="0"/>
                  <a:pt x="130" y="9"/>
                  <a:pt x="100" y="27"/>
                </a:cubicBezTo>
                <a:cubicBezTo>
                  <a:pt x="69" y="45"/>
                  <a:pt x="45" y="69"/>
                  <a:pt x="27" y="100"/>
                </a:cubicBezTo>
                <a:cubicBezTo>
                  <a:pt x="9" y="130"/>
                  <a:pt x="0" y="164"/>
                  <a:pt x="0" y="200"/>
                </a:cubicBezTo>
                <a:cubicBezTo>
                  <a:pt x="0" y="237"/>
                  <a:pt x="9" y="270"/>
                  <a:pt x="27" y="301"/>
                </a:cubicBezTo>
                <a:cubicBezTo>
                  <a:pt x="45" y="331"/>
                  <a:pt x="69" y="356"/>
                  <a:pt x="100" y="374"/>
                </a:cubicBezTo>
                <a:cubicBezTo>
                  <a:pt x="130" y="391"/>
                  <a:pt x="164" y="400"/>
                  <a:pt x="200" y="400"/>
                </a:cubicBezTo>
                <a:cubicBezTo>
                  <a:pt x="237" y="400"/>
                  <a:pt x="270" y="391"/>
                  <a:pt x="301" y="374"/>
                </a:cubicBezTo>
                <a:cubicBezTo>
                  <a:pt x="331" y="356"/>
                  <a:pt x="356" y="331"/>
                  <a:pt x="374" y="301"/>
                </a:cubicBezTo>
                <a:cubicBezTo>
                  <a:pt x="392" y="270"/>
                  <a:pt x="400" y="237"/>
                  <a:pt x="400" y="200"/>
                </a:cubicBezTo>
                <a:cubicBezTo>
                  <a:pt x="400" y="164"/>
                  <a:pt x="392" y="130"/>
                  <a:pt x="374" y="100"/>
                </a:cubicBezTo>
                <a:close/>
                <a:moveTo>
                  <a:pt x="330" y="170"/>
                </a:moveTo>
                <a:cubicBezTo>
                  <a:pt x="188" y="311"/>
                  <a:pt x="188" y="311"/>
                  <a:pt x="188" y="311"/>
                </a:cubicBezTo>
                <a:cubicBezTo>
                  <a:pt x="185" y="315"/>
                  <a:pt x="181" y="316"/>
                  <a:pt x="176" y="316"/>
                </a:cubicBezTo>
                <a:cubicBezTo>
                  <a:pt x="172" y="316"/>
                  <a:pt x="168" y="315"/>
                  <a:pt x="165" y="311"/>
                </a:cubicBezTo>
                <a:cubicBezTo>
                  <a:pt x="70" y="217"/>
                  <a:pt x="70" y="217"/>
                  <a:pt x="70" y="217"/>
                </a:cubicBezTo>
                <a:cubicBezTo>
                  <a:pt x="67" y="214"/>
                  <a:pt x="66" y="210"/>
                  <a:pt x="66" y="205"/>
                </a:cubicBezTo>
                <a:cubicBezTo>
                  <a:pt x="66" y="200"/>
                  <a:pt x="67" y="196"/>
                  <a:pt x="70" y="193"/>
                </a:cubicBezTo>
                <a:cubicBezTo>
                  <a:pt x="94" y="170"/>
                  <a:pt x="94" y="170"/>
                  <a:pt x="94" y="170"/>
                </a:cubicBezTo>
                <a:cubicBezTo>
                  <a:pt x="97" y="166"/>
                  <a:pt x="101" y="165"/>
                  <a:pt x="106" y="165"/>
                </a:cubicBezTo>
                <a:cubicBezTo>
                  <a:pt x="110" y="165"/>
                  <a:pt x="114" y="166"/>
                  <a:pt x="118" y="170"/>
                </a:cubicBezTo>
                <a:cubicBezTo>
                  <a:pt x="176" y="229"/>
                  <a:pt x="176" y="229"/>
                  <a:pt x="176" y="229"/>
                </a:cubicBezTo>
                <a:cubicBezTo>
                  <a:pt x="283" y="123"/>
                  <a:pt x="283" y="123"/>
                  <a:pt x="283" y="123"/>
                </a:cubicBezTo>
                <a:cubicBezTo>
                  <a:pt x="286" y="119"/>
                  <a:pt x="290" y="118"/>
                  <a:pt x="295" y="118"/>
                </a:cubicBezTo>
                <a:cubicBezTo>
                  <a:pt x="299" y="118"/>
                  <a:pt x="303" y="119"/>
                  <a:pt x="306" y="123"/>
                </a:cubicBezTo>
                <a:cubicBezTo>
                  <a:pt x="330" y="146"/>
                  <a:pt x="330" y="146"/>
                  <a:pt x="330" y="146"/>
                </a:cubicBezTo>
                <a:cubicBezTo>
                  <a:pt x="333" y="149"/>
                  <a:pt x="335" y="153"/>
                  <a:pt x="335" y="158"/>
                </a:cubicBezTo>
                <a:cubicBezTo>
                  <a:pt x="335" y="163"/>
                  <a:pt x="333" y="167"/>
                  <a:pt x="330" y="170"/>
                </a:cubicBezTo>
                <a:close/>
                <a:moveTo>
                  <a:pt x="330" y="170"/>
                </a:moveTo>
                <a:cubicBezTo>
                  <a:pt x="330" y="170"/>
                  <a:pt x="330" y="170"/>
                  <a:pt x="330" y="17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1" name="任意多边形 55">
            <a:extLst>
              <a:ext uri="{FF2B5EF4-FFF2-40B4-BE49-F238E27FC236}">
                <a16:creationId xmlns:a16="http://schemas.microsoft.com/office/drawing/2014/main" id="{EA18603C-97D3-4EB5-AF7C-3E50D417C546}"/>
              </a:ext>
            </a:extLst>
          </p:cNvPr>
          <p:cNvSpPr>
            <a:spLocks noChangeAspect="1"/>
          </p:cNvSpPr>
          <p:nvPr/>
        </p:nvSpPr>
        <p:spPr bwMode="auto">
          <a:xfrm>
            <a:off x="5095174" y="4342805"/>
            <a:ext cx="475917" cy="475418"/>
          </a:xfrm>
          <a:custGeom>
            <a:avLst/>
            <a:gdLst>
              <a:gd name="T0" fmla="*/ 374 w 400"/>
              <a:gd name="T1" fmla="*/ 100 h 400"/>
              <a:gd name="T2" fmla="*/ 301 w 400"/>
              <a:gd name="T3" fmla="*/ 27 h 400"/>
              <a:gd name="T4" fmla="*/ 200 w 400"/>
              <a:gd name="T5" fmla="*/ 0 h 400"/>
              <a:gd name="T6" fmla="*/ 100 w 400"/>
              <a:gd name="T7" fmla="*/ 27 h 400"/>
              <a:gd name="T8" fmla="*/ 27 w 400"/>
              <a:gd name="T9" fmla="*/ 100 h 400"/>
              <a:gd name="T10" fmla="*/ 0 w 400"/>
              <a:gd name="T11" fmla="*/ 200 h 400"/>
              <a:gd name="T12" fmla="*/ 27 w 400"/>
              <a:gd name="T13" fmla="*/ 301 h 400"/>
              <a:gd name="T14" fmla="*/ 100 w 400"/>
              <a:gd name="T15" fmla="*/ 374 h 400"/>
              <a:gd name="T16" fmla="*/ 200 w 400"/>
              <a:gd name="T17" fmla="*/ 400 h 400"/>
              <a:gd name="T18" fmla="*/ 301 w 400"/>
              <a:gd name="T19" fmla="*/ 374 h 400"/>
              <a:gd name="T20" fmla="*/ 374 w 400"/>
              <a:gd name="T21" fmla="*/ 301 h 400"/>
              <a:gd name="T22" fmla="*/ 400 w 400"/>
              <a:gd name="T23" fmla="*/ 200 h 400"/>
              <a:gd name="T24" fmla="*/ 374 w 400"/>
              <a:gd name="T25" fmla="*/ 100 h 400"/>
              <a:gd name="T26" fmla="*/ 330 w 400"/>
              <a:gd name="T27" fmla="*/ 170 h 400"/>
              <a:gd name="T28" fmla="*/ 188 w 400"/>
              <a:gd name="T29" fmla="*/ 311 h 400"/>
              <a:gd name="T30" fmla="*/ 176 w 400"/>
              <a:gd name="T31" fmla="*/ 316 h 400"/>
              <a:gd name="T32" fmla="*/ 165 w 400"/>
              <a:gd name="T33" fmla="*/ 311 h 400"/>
              <a:gd name="T34" fmla="*/ 70 w 400"/>
              <a:gd name="T35" fmla="*/ 217 h 400"/>
              <a:gd name="T36" fmla="*/ 66 w 400"/>
              <a:gd name="T37" fmla="*/ 205 h 400"/>
              <a:gd name="T38" fmla="*/ 70 w 400"/>
              <a:gd name="T39" fmla="*/ 193 h 400"/>
              <a:gd name="T40" fmla="*/ 94 w 400"/>
              <a:gd name="T41" fmla="*/ 170 h 400"/>
              <a:gd name="T42" fmla="*/ 106 w 400"/>
              <a:gd name="T43" fmla="*/ 165 h 400"/>
              <a:gd name="T44" fmla="*/ 118 w 400"/>
              <a:gd name="T45" fmla="*/ 170 h 400"/>
              <a:gd name="T46" fmla="*/ 176 w 400"/>
              <a:gd name="T47" fmla="*/ 229 h 400"/>
              <a:gd name="T48" fmla="*/ 283 w 400"/>
              <a:gd name="T49" fmla="*/ 123 h 400"/>
              <a:gd name="T50" fmla="*/ 295 w 400"/>
              <a:gd name="T51" fmla="*/ 118 h 400"/>
              <a:gd name="T52" fmla="*/ 306 w 400"/>
              <a:gd name="T53" fmla="*/ 123 h 400"/>
              <a:gd name="T54" fmla="*/ 330 w 400"/>
              <a:gd name="T55" fmla="*/ 146 h 400"/>
              <a:gd name="T56" fmla="*/ 335 w 400"/>
              <a:gd name="T57" fmla="*/ 158 h 400"/>
              <a:gd name="T58" fmla="*/ 330 w 400"/>
              <a:gd name="T59" fmla="*/ 170 h 400"/>
              <a:gd name="T60" fmla="*/ 330 w 400"/>
              <a:gd name="T61" fmla="*/ 170 h 400"/>
              <a:gd name="T62" fmla="*/ 330 w 400"/>
              <a:gd name="T63" fmla="*/ 17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0" h="400">
                <a:moveTo>
                  <a:pt x="374" y="100"/>
                </a:moveTo>
                <a:cubicBezTo>
                  <a:pt x="356" y="69"/>
                  <a:pt x="331" y="45"/>
                  <a:pt x="301" y="27"/>
                </a:cubicBezTo>
                <a:cubicBezTo>
                  <a:pt x="270" y="9"/>
                  <a:pt x="237" y="0"/>
                  <a:pt x="200" y="0"/>
                </a:cubicBezTo>
                <a:cubicBezTo>
                  <a:pt x="164" y="0"/>
                  <a:pt x="130" y="9"/>
                  <a:pt x="100" y="27"/>
                </a:cubicBezTo>
                <a:cubicBezTo>
                  <a:pt x="69" y="45"/>
                  <a:pt x="45" y="69"/>
                  <a:pt x="27" y="100"/>
                </a:cubicBezTo>
                <a:cubicBezTo>
                  <a:pt x="9" y="130"/>
                  <a:pt x="0" y="164"/>
                  <a:pt x="0" y="200"/>
                </a:cubicBezTo>
                <a:cubicBezTo>
                  <a:pt x="0" y="237"/>
                  <a:pt x="9" y="270"/>
                  <a:pt x="27" y="301"/>
                </a:cubicBezTo>
                <a:cubicBezTo>
                  <a:pt x="45" y="331"/>
                  <a:pt x="69" y="356"/>
                  <a:pt x="100" y="374"/>
                </a:cubicBezTo>
                <a:cubicBezTo>
                  <a:pt x="130" y="391"/>
                  <a:pt x="164" y="400"/>
                  <a:pt x="200" y="400"/>
                </a:cubicBezTo>
                <a:cubicBezTo>
                  <a:pt x="237" y="400"/>
                  <a:pt x="270" y="391"/>
                  <a:pt x="301" y="374"/>
                </a:cubicBezTo>
                <a:cubicBezTo>
                  <a:pt x="331" y="356"/>
                  <a:pt x="356" y="331"/>
                  <a:pt x="374" y="301"/>
                </a:cubicBezTo>
                <a:cubicBezTo>
                  <a:pt x="392" y="270"/>
                  <a:pt x="400" y="237"/>
                  <a:pt x="400" y="200"/>
                </a:cubicBezTo>
                <a:cubicBezTo>
                  <a:pt x="400" y="164"/>
                  <a:pt x="392" y="130"/>
                  <a:pt x="374" y="100"/>
                </a:cubicBezTo>
                <a:close/>
                <a:moveTo>
                  <a:pt x="330" y="170"/>
                </a:moveTo>
                <a:cubicBezTo>
                  <a:pt x="188" y="311"/>
                  <a:pt x="188" y="311"/>
                  <a:pt x="188" y="311"/>
                </a:cubicBezTo>
                <a:cubicBezTo>
                  <a:pt x="185" y="315"/>
                  <a:pt x="181" y="316"/>
                  <a:pt x="176" y="316"/>
                </a:cubicBezTo>
                <a:cubicBezTo>
                  <a:pt x="172" y="316"/>
                  <a:pt x="168" y="315"/>
                  <a:pt x="165" y="311"/>
                </a:cubicBezTo>
                <a:cubicBezTo>
                  <a:pt x="70" y="217"/>
                  <a:pt x="70" y="217"/>
                  <a:pt x="70" y="217"/>
                </a:cubicBezTo>
                <a:cubicBezTo>
                  <a:pt x="67" y="214"/>
                  <a:pt x="66" y="210"/>
                  <a:pt x="66" y="205"/>
                </a:cubicBezTo>
                <a:cubicBezTo>
                  <a:pt x="66" y="200"/>
                  <a:pt x="67" y="196"/>
                  <a:pt x="70" y="193"/>
                </a:cubicBezTo>
                <a:cubicBezTo>
                  <a:pt x="94" y="170"/>
                  <a:pt x="94" y="170"/>
                  <a:pt x="94" y="170"/>
                </a:cubicBezTo>
                <a:cubicBezTo>
                  <a:pt x="97" y="166"/>
                  <a:pt x="101" y="165"/>
                  <a:pt x="106" y="165"/>
                </a:cubicBezTo>
                <a:cubicBezTo>
                  <a:pt x="110" y="165"/>
                  <a:pt x="114" y="166"/>
                  <a:pt x="118" y="170"/>
                </a:cubicBezTo>
                <a:cubicBezTo>
                  <a:pt x="176" y="229"/>
                  <a:pt x="176" y="229"/>
                  <a:pt x="176" y="229"/>
                </a:cubicBezTo>
                <a:cubicBezTo>
                  <a:pt x="283" y="123"/>
                  <a:pt x="283" y="123"/>
                  <a:pt x="283" y="123"/>
                </a:cubicBezTo>
                <a:cubicBezTo>
                  <a:pt x="286" y="119"/>
                  <a:pt x="290" y="118"/>
                  <a:pt x="295" y="118"/>
                </a:cubicBezTo>
                <a:cubicBezTo>
                  <a:pt x="299" y="118"/>
                  <a:pt x="303" y="119"/>
                  <a:pt x="306" y="123"/>
                </a:cubicBezTo>
                <a:cubicBezTo>
                  <a:pt x="330" y="146"/>
                  <a:pt x="330" y="146"/>
                  <a:pt x="330" y="146"/>
                </a:cubicBezTo>
                <a:cubicBezTo>
                  <a:pt x="333" y="149"/>
                  <a:pt x="335" y="153"/>
                  <a:pt x="335" y="158"/>
                </a:cubicBezTo>
                <a:cubicBezTo>
                  <a:pt x="335" y="163"/>
                  <a:pt x="333" y="167"/>
                  <a:pt x="330" y="170"/>
                </a:cubicBezTo>
                <a:close/>
                <a:moveTo>
                  <a:pt x="330" y="170"/>
                </a:moveTo>
                <a:cubicBezTo>
                  <a:pt x="330" y="170"/>
                  <a:pt x="330" y="170"/>
                  <a:pt x="330" y="17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任意多边形 55">
            <a:extLst>
              <a:ext uri="{FF2B5EF4-FFF2-40B4-BE49-F238E27FC236}">
                <a16:creationId xmlns:a16="http://schemas.microsoft.com/office/drawing/2014/main" id="{AFA32B6E-1560-44EB-8794-90A684070FFA}"/>
              </a:ext>
            </a:extLst>
          </p:cNvPr>
          <p:cNvSpPr>
            <a:spLocks noChangeAspect="1"/>
          </p:cNvSpPr>
          <p:nvPr/>
        </p:nvSpPr>
        <p:spPr bwMode="auto">
          <a:xfrm>
            <a:off x="4415829" y="2352916"/>
            <a:ext cx="438126" cy="437667"/>
          </a:xfrm>
          <a:custGeom>
            <a:avLst/>
            <a:gdLst>
              <a:gd name="T0" fmla="*/ 374 w 400"/>
              <a:gd name="T1" fmla="*/ 100 h 400"/>
              <a:gd name="T2" fmla="*/ 301 w 400"/>
              <a:gd name="T3" fmla="*/ 27 h 400"/>
              <a:gd name="T4" fmla="*/ 200 w 400"/>
              <a:gd name="T5" fmla="*/ 0 h 400"/>
              <a:gd name="T6" fmla="*/ 100 w 400"/>
              <a:gd name="T7" fmla="*/ 27 h 400"/>
              <a:gd name="T8" fmla="*/ 27 w 400"/>
              <a:gd name="T9" fmla="*/ 100 h 400"/>
              <a:gd name="T10" fmla="*/ 0 w 400"/>
              <a:gd name="T11" fmla="*/ 200 h 400"/>
              <a:gd name="T12" fmla="*/ 27 w 400"/>
              <a:gd name="T13" fmla="*/ 301 h 400"/>
              <a:gd name="T14" fmla="*/ 100 w 400"/>
              <a:gd name="T15" fmla="*/ 374 h 400"/>
              <a:gd name="T16" fmla="*/ 200 w 400"/>
              <a:gd name="T17" fmla="*/ 400 h 400"/>
              <a:gd name="T18" fmla="*/ 301 w 400"/>
              <a:gd name="T19" fmla="*/ 374 h 400"/>
              <a:gd name="T20" fmla="*/ 374 w 400"/>
              <a:gd name="T21" fmla="*/ 301 h 400"/>
              <a:gd name="T22" fmla="*/ 400 w 400"/>
              <a:gd name="T23" fmla="*/ 200 h 400"/>
              <a:gd name="T24" fmla="*/ 374 w 400"/>
              <a:gd name="T25" fmla="*/ 100 h 400"/>
              <a:gd name="T26" fmla="*/ 330 w 400"/>
              <a:gd name="T27" fmla="*/ 170 h 400"/>
              <a:gd name="T28" fmla="*/ 188 w 400"/>
              <a:gd name="T29" fmla="*/ 311 h 400"/>
              <a:gd name="T30" fmla="*/ 176 w 400"/>
              <a:gd name="T31" fmla="*/ 316 h 400"/>
              <a:gd name="T32" fmla="*/ 165 w 400"/>
              <a:gd name="T33" fmla="*/ 311 h 400"/>
              <a:gd name="T34" fmla="*/ 70 w 400"/>
              <a:gd name="T35" fmla="*/ 217 h 400"/>
              <a:gd name="T36" fmla="*/ 66 w 400"/>
              <a:gd name="T37" fmla="*/ 205 h 400"/>
              <a:gd name="T38" fmla="*/ 70 w 400"/>
              <a:gd name="T39" fmla="*/ 193 h 400"/>
              <a:gd name="T40" fmla="*/ 94 w 400"/>
              <a:gd name="T41" fmla="*/ 170 h 400"/>
              <a:gd name="T42" fmla="*/ 106 w 400"/>
              <a:gd name="T43" fmla="*/ 165 h 400"/>
              <a:gd name="T44" fmla="*/ 118 w 400"/>
              <a:gd name="T45" fmla="*/ 170 h 400"/>
              <a:gd name="T46" fmla="*/ 176 w 400"/>
              <a:gd name="T47" fmla="*/ 229 h 400"/>
              <a:gd name="T48" fmla="*/ 283 w 400"/>
              <a:gd name="T49" fmla="*/ 123 h 400"/>
              <a:gd name="T50" fmla="*/ 295 w 400"/>
              <a:gd name="T51" fmla="*/ 118 h 400"/>
              <a:gd name="T52" fmla="*/ 306 w 400"/>
              <a:gd name="T53" fmla="*/ 123 h 400"/>
              <a:gd name="T54" fmla="*/ 330 w 400"/>
              <a:gd name="T55" fmla="*/ 146 h 400"/>
              <a:gd name="T56" fmla="*/ 335 w 400"/>
              <a:gd name="T57" fmla="*/ 158 h 400"/>
              <a:gd name="T58" fmla="*/ 330 w 400"/>
              <a:gd name="T59" fmla="*/ 170 h 400"/>
              <a:gd name="T60" fmla="*/ 330 w 400"/>
              <a:gd name="T61" fmla="*/ 170 h 400"/>
              <a:gd name="T62" fmla="*/ 330 w 400"/>
              <a:gd name="T63" fmla="*/ 17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0" h="400">
                <a:moveTo>
                  <a:pt x="374" y="100"/>
                </a:moveTo>
                <a:cubicBezTo>
                  <a:pt x="356" y="69"/>
                  <a:pt x="331" y="45"/>
                  <a:pt x="301" y="27"/>
                </a:cubicBezTo>
                <a:cubicBezTo>
                  <a:pt x="270" y="9"/>
                  <a:pt x="237" y="0"/>
                  <a:pt x="200" y="0"/>
                </a:cubicBezTo>
                <a:cubicBezTo>
                  <a:pt x="164" y="0"/>
                  <a:pt x="130" y="9"/>
                  <a:pt x="100" y="27"/>
                </a:cubicBezTo>
                <a:cubicBezTo>
                  <a:pt x="69" y="45"/>
                  <a:pt x="45" y="69"/>
                  <a:pt x="27" y="100"/>
                </a:cubicBezTo>
                <a:cubicBezTo>
                  <a:pt x="9" y="130"/>
                  <a:pt x="0" y="164"/>
                  <a:pt x="0" y="200"/>
                </a:cubicBezTo>
                <a:cubicBezTo>
                  <a:pt x="0" y="237"/>
                  <a:pt x="9" y="270"/>
                  <a:pt x="27" y="301"/>
                </a:cubicBezTo>
                <a:cubicBezTo>
                  <a:pt x="45" y="331"/>
                  <a:pt x="69" y="356"/>
                  <a:pt x="100" y="374"/>
                </a:cubicBezTo>
                <a:cubicBezTo>
                  <a:pt x="130" y="391"/>
                  <a:pt x="164" y="400"/>
                  <a:pt x="200" y="400"/>
                </a:cubicBezTo>
                <a:cubicBezTo>
                  <a:pt x="237" y="400"/>
                  <a:pt x="270" y="391"/>
                  <a:pt x="301" y="374"/>
                </a:cubicBezTo>
                <a:cubicBezTo>
                  <a:pt x="331" y="356"/>
                  <a:pt x="356" y="331"/>
                  <a:pt x="374" y="301"/>
                </a:cubicBezTo>
                <a:cubicBezTo>
                  <a:pt x="392" y="270"/>
                  <a:pt x="400" y="237"/>
                  <a:pt x="400" y="200"/>
                </a:cubicBezTo>
                <a:cubicBezTo>
                  <a:pt x="400" y="164"/>
                  <a:pt x="392" y="130"/>
                  <a:pt x="374" y="100"/>
                </a:cubicBezTo>
                <a:close/>
                <a:moveTo>
                  <a:pt x="330" y="170"/>
                </a:moveTo>
                <a:cubicBezTo>
                  <a:pt x="188" y="311"/>
                  <a:pt x="188" y="311"/>
                  <a:pt x="188" y="311"/>
                </a:cubicBezTo>
                <a:cubicBezTo>
                  <a:pt x="185" y="315"/>
                  <a:pt x="181" y="316"/>
                  <a:pt x="176" y="316"/>
                </a:cubicBezTo>
                <a:cubicBezTo>
                  <a:pt x="172" y="316"/>
                  <a:pt x="168" y="315"/>
                  <a:pt x="165" y="311"/>
                </a:cubicBezTo>
                <a:cubicBezTo>
                  <a:pt x="70" y="217"/>
                  <a:pt x="70" y="217"/>
                  <a:pt x="70" y="217"/>
                </a:cubicBezTo>
                <a:cubicBezTo>
                  <a:pt x="67" y="214"/>
                  <a:pt x="66" y="210"/>
                  <a:pt x="66" y="205"/>
                </a:cubicBezTo>
                <a:cubicBezTo>
                  <a:pt x="66" y="200"/>
                  <a:pt x="67" y="196"/>
                  <a:pt x="70" y="193"/>
                </a:cubicBezTo>
                <a:cubicBezTo>
                  <a:pt x="94" y="170"/>
                  <a:pt x="94" y="170"/>
                  <a:pt x="94" y="170"/>
                </a:cubicBezTo>
                <a:cubicBezTo>
                  <a:pt x="97" y="166"/>
                  <a:pt x="101" y="165"/>
                  <a:pt x="106" y="165"/>
                </a:cubicBezTo>
                <a:cubicBezTo>
                  <a:pt x="110" y="165"/>
                  <a:pt x="114" y="166"/>
                  <a:pt x="118" y="170"/>
                </a:cubicBezTo>
                <a:cubicBezTo>
                  <a:pt x="176" y="229"/>
                  <a:pt x="176" y="229"/>
                  <a:pt x="176" y="229"/>
                </a:cubicBezTo>
                <a:cubicBezTo>
                  <a:pt x="283" y="123"/>
                  <a:pt x="283" y="123"/>
                  <a:pt x="283" y="123"/>
                </a:cubicBezTo>
                <a:cubicBezTo>
                  <a:pt x="286" y="119"/>
                  <a:pt x="290" y="118"/>
                  <a:pt x="295" y="118"/>
                </a:cubicBezTo>
                <a:cubicBezTo>
                  <a:pt x="299" y="118"/>
                  <a:pt x="303" y="119"/>
                  <a:pt x="306" y="123"/>
                </a:cubicBezTo>
                <a:cubicBezTo>
                  <a:pt x="330" y="146"/>
                  <a:pt x="330" y="146"/>
                  <a:pt x="330" y="146"/>
                </a:cubicBezTo>
                <a:cubicBezTo>
                  <a:pt x="333" y="149"/>
                  <a:pt x="335" y="153"/>
                  <a:pt x="335" y="158"/>
                </a:cubicBezTo>
                <a:cubicBezTo>
                  <a:pt x="335" y="163"/>
                  <a:pt x="333" y="167"/>
                  <a:pt x="330" y="170"/>
                </a:cubicBezTo>
                <a:close/>
                <a:moveTo>
                  <a:pt x="330" y="170"/>
                </a:moveTo>
                <a:cubicBezTo>
                  <a:pt x="330" y="170"/>
                  <a:pt x="330" y="170"/>
                  <a:pt x="330" y="17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任意多边形 55">
            <a:extLst>
              <a:ext uri="{FF2B5EF4-FFF2-40B4-BE49-F238E27FC236}">
                <a16:creationId xmlns:a16="http://schemas.microsoft.com/office/drawing/2014/main" id="{82D5AE82-4592-49FD-93F1-26221C3929AA}"/>
              </a:ext>
            </a:extLst>
          </p:cNvPr>
          <p:cNvSpPr>
            <a:spLocks noChangeAspect="1"/>
          </p:cNvSpPr>
          <p:nvPr/>
        </p:nvSpPr>
        <p:spPr bwMode="auto">
          <a:xfrm>
            <a:off x="4066485" y="1462116"/>
            <a:ext cx="438126" cy="437667"/>
          </a:xfrm>
          <a:custGeom>
            <a:avLst/>
            <a:gdLst>
              <a:gd name="T0" fmla="*/ 374 w 400"/>
              <a:gd name="T1" fmla="*/ 100 h 400"/>
              <a:gd name="T2" fmla="*/ 301 w 400"/>
              <a:gd name="T3" fmla="*/ 27 h 400"/>
              <a:gd name="T4" fmla="*/ 200 w 400"/>
              <a:gd name="T5" fmla="*/ 0 h 400"/>
              <a:gd name="T6" fmla="*/ 100 w 400"/>
              <a:gd name="T7" fmla="*/ 27 h 400"/>
              <a:gd name="T8" fmla="*/ 27 w 400"/>
              <a:gd name="T9" fmla="*/ 100 h 400"/>
              <a:gd name="T10" fmla="*/ 0 w 400"/>
              <a:gd name="T11" fmla="*/ 200 h 400"/>
              <a:gd name="T12" fmla="*/ 27 w 400"/>
              <a:gd name="T13" fmla="*/ 301 h 400"/>
              <a:gd name="T14" fmla="*/ 100 w 400"/>
              <a:gd name="T15" fmla="*/ 374 h 400"/>
              <a:gd name="T16" fmla="*/ 200 w 400"/>
              <a:gd name="T17" fmla="*/ 400 h 400"/>
              <a:gd name="T18" fmla="*/ 301 w 400"/>
              <a:gd name="T19" fmla="*/ 374 h 400"/>
              <a:gd name="T20" fmla="*/ 374 w 400"/>
              <a:gd name="T21" fmla="*/ 301 h 400"/>
              <a:gd name="T22" fmla="*/ 400 w 400"/>
              <a:gd name="T23" fmla="*/ 200 h 400"/>
              <a:gd name="T24" fmla="*/ 374 w 400"/>
              <a:gd name="T25" fmla="*/ 100 h 400"/>
              <a:gd name="T26" fmla="*/ 330 w 400"/>
              <a:gd name="T27" fmla="*/ 170 h 400"/>
              <a:gd name="T28" fmla="*/ 188 w 400"/>
              <a:gd name="T29" fmla="*/ 311 h 400"/>
              <a:gd name="T30" fmla="*/ 176 w 400"/>
              <a:gd name="T31" fmla="*/ 316 h 400"/>
              <a:gd name="T32" fmla="*/ 165 w 400"/>
              <a:gd name="T33" fmla="*/ 311 h 400"/>
              <a:gd name="T34" fmla="*/ 70 w 400"/>
              <a:gd name="T35" fmla="*/ 217 h 400"/>
              <a:gd name="T36" fmla="*/ 66 w 400"/>
              <a:gd name="T37" fmla="*/ 205 h 400"/>
              <a:gd name="T38" fmla="*/ 70 w 400"/>
              <a:gd name="T39" fmla="*/ 193 h 400"/>
              <a:gd name="T40" fmla="*/ 94 w 400"/>
              <a:gd name="T41" fmla="*/ 170 h 400"/>
              <a:gd name="T42" fmla="*/ 106 w 400"/>
              <a:gd name="T43" fmla="*/ 165 h 400"/>
              <a:gd name="T44" fmla="*/ 118 w 400"/>
              <a:gd name="T45" fmla="*/ 170 h 400"/>
              <a:gd name="T46" fmla="*/ 176 w 400"/>
              <a:gd name="T47" fmla="*/ 229 h 400"/>
              <a:gd name="T48" fmla="*/ 283 w 400"/>
              <a:gd name="T49" fmla="*/ 123 h 400"/>
              <a:gd name="T50" fmla="*/ 295 w 400"/>
              <a:gd name="T51" fmla="*/ 118 h 400"/>
              <a:gd name="T52" fmla="*/ 306 w 400"/>
              <a:gd name="T53" fmla="*/ 123 h 400"/>
              <a:gd name="T54" fmla="*/ 330 w 400"/>
              <a:gd name="T55" fmla="*/ 146 h 400"/>
              <a:gd name="T56" fmla="*/ 335 w 400"/>
              <a:gd name="T57" fmla="*/ 158 h 400"/>
              <a:gd name="T58" fmla="*/ 330 w 400"/>
              <a:gd name="T59" fmla="*/ 170 h 400"/>
              <a:gd name="T60" fmla="*/ 330 w 400"/>
              <a:gd name="T61" fmla="*/ 170 h 400"/>
              <a:gd name="T62" fmla="*/ 330 w 400"/>
              <a:gd name="T63" fmla="*/ 17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0" h="400">
                <a:moveTo>
                  <a:pt x="374" y="100"/>
                </a:moveTo>
                <a:cubicBezTo>
                  <a:pt x="356" y="69"/>
                  <a:pt x="331" y="45"/>
                  <a:pt x="301" y="27"/>
                </a:cubicBezTo>
                <a:cubicBezTo>
                  <a:pt x="270" y="9"/>
                  <a:pt x="237" y="0"/>
                  <a:pt x="200" y="0"/>
                </a:cubicBezTo>
                <a:cubicBezTo>
                  <a:pt x="164" y="0"/>
                  <a:pt x="130" y="9"/>
                  <a:pt x="100" y="27"/>
                </a:cubicBezTo>
                <a:cubicBezTo>
                  <a:pt x="69" y="45"/>
                  <a:pt x="45" y="69"/>
                  <a:pt x="27" y="100"/>
                </a:cubicBezTo>
                <a:cubicBezTo>
                  <a:pt x="9" y="130"/>
                  <a:pt x="0" y="164"/>
                  <a:pt x="0" y="200"/>
                </a:cubicBezTo>
                <a:cubicBezTo>
                  <a:pt x="0" y="237"/>
                  <a:pt x="9" y="270"/>
                  <a:pt x="27" y="301"/>
                </a:cubicBezTo>
                <a:cubicBezTo>
                  <a:pt x="45" y="331"/>
                  <a:pt x="69" y="356"/>
                  <a:pt x="100" y="374"/>
                </a:cubicBezTo>
                <a:cubicBezTo>
                  <a:pt x="130" y="391"/>
                  <a:pt x="164" y="400"/>
                  <a:pt x="200" y="400"/>
                </a:cubicBezTo>
                <a:cubicBezTo>
                  <a:pt x="237" y="400"/>
                  <a:pt x="270" y="391"/>
                  <a:pt x="301" y="374"/>
                </a:cubicBezTo>
                <a:cubicBezTo>
                  <a:pt x="331" y="356"/>
                  <a:pt x="356" y="331"/>
                  <a:pt x="374" y="301"/>
                </a:cubicBezTo>
                <a:cubicBezTo>
                  <a:pt x="392" y="270"/>
                  <a:pt x="400" y="237"/>
                  <a:pt x="400" y="200"/>
                </a:cubicBezTo>
                <a:cubicBezTo>
                  <a:pt x="400" y="164"/>
                  <a:pt x="392" y="130"/>
                  <a:pt x="374" y="100"/>
                </a:cubicBezTo>
                <a:close/>
                <a:moveTo>
                  <a:pt x="330" y="170"/>
                </a:moveTo>
                <a:cubicBezTo>
                  <a:pt x="188" y="311"/>
                  <a:pt x="188" y="311"/>
                  <a:pt x="188" y="311"/>
                </a:cubicBezTo>
                <a:cubicBezTo>
                  <a:pt x="185" y="315"/>
                  <a:pt x="181" y="316"/>
                  <a:pt x="176" y="316"/>
                </a:cubicBezTo>
                <a:cubicBezTo>
                  <a:pt x="172" y="316"/>
                  <a:pt x="168" y="315"/>
                  <a:pt x="165" y="311"/>
                </a:cubicBezTo>
                <a:cubicBezTo>
                  <a:pt x="70" y="217"/>
                  <a:pt x="70" y="217"/>
                  <a:pt x="70" y="217"/>
                </a:cubicBezTo>
                <a:cubicBezTo>
                  <a:pt x="67" y="214"/>
                  <a:pt x="66" y="210"/>
                  <a:pt x="66" y="205"/>
                </a:cubicBezTo>
                <a:cubicBezTo>
                  <a:pt x="66" y="200"/>
                  <a:pt x="67" y="196"/>
                  <a:pt x="70" y="193"/>
                </a:cubicBezTo>
                <a:cubicBezTo>
                  <a:pt x="94" y="170"/>
                  <a:pt x="94" y="170"/>
                  <a:pt x="94" y="170"/>
                </a:cubicBezTo>
                <a:cubicBezTo>
                  <a:pt x="97" y="166"/>
                  <a:pt x="101" y="165"/>
                  <a:pt x="106" y="165"/>
                </a:cubicBezTo>
                <a:cubicBezTo>
                  <a:pt x="110" y="165"/>
                  <a:pt x="114" y="166"/>
                  <a:pt x="118" y="170"/>
                </a:cubicBezTo>
                <a:cubicBezTo>
                  <a:pt x="176" y="229"/>
                  <a:pt x="176" y="229"/>
                  <a:pt x="176" y="229"/>
                </a:cubicBezTo>
                <a:cubicBezTo>
                  <a:pt x="283" y="123"/>
                  <a:pt x="283" y="123"/>
                  <a:pt x="283" y="123"/>
                </a:cubicBezTo>
                <a:cubicBezTo>
                  <a:pt x="286" y="119"/>
                  <a:pt x="290" y="118"/>
                  <a:pt x="295" y="118"/>
                </a:cubicBezTo>
                <a:cubicBezTo>
                  <a:pt x="299" y="118"/>
                  <a:pt x="303" y="119"/>
                  <a:pt x="306" y="123"/>
                </a:cubicBezTo>
                <a:cubicBezTo>
                  <a:pt x="330" y="146"/>
                  <a:pt x="330" y="146"/>
                  <a:pt x="330" y="146"/>
                </a:cubicBezTo>
                <a:cubicBezTo>
                  <a:pt x="333" y="149"/>
                  <a:pt x="335" y="153"/>
                  <a:pt x="335" y="158"/>
                </a:cubicBezTo>
                <a:cubicBezTo>
                  <a:pt x="335" y="163"/>
                  <a:pt x="333" y="167"/>
                  <a:pt x="330" y="170"/>
                </a:cubicBezTo>
                <a:close/>
                <a:moveTo>
                  <a:pt x="330" y="170"/>
                </a:moveTo>
                <a:cubicBezTo>
                  <a:pt x="330" y="170"/>
                  <a:pt x="330" y="170"/>
                  <a:pt x="330" y="17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06404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6E8FA05-00CA-4E8A-A206-FDBBDE1B66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7E2528-3EDD-498D-A5CF-BF7B945E85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09E00A4F-9D85-4634-933E-717B0E82D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4410" y="2196097"/>
            <a:ext cx="5041807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TW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報告完畢 謝謝聆聽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>
            <a:extLst>
              <a:ext uri="{FF2B5EF4-FFF2-40B4-BE49-F238E27FC236}">
                <a16:creationId xmlns:a16="http://schemas.microsoft.com/office/drawing/2014/main" id="{45AA4F29-A6B8-4CD7-8F1A-5F9C10E90038}"/>
              </a:ext>
            </a:extLst>
          </p:cNvPr>
          <p:cNvSpPr/>
          <p:nvPr/>
        </p:nvSpPr>
        <p:spPr>
          <a:xfrm>
            <a:off x="539353" y="842964"/>
            <a:ext cx="1980419" cy="3744515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Right Triangle 2">
            <a:extLst>
              <a:ext uri="{FF2B5EF4-FFF2-40B4-BE49-F238E27FC236}">
                <a16:creationId xmlns:a16="http://schemas.microsoft.com/office/drawing/2014/main" id="{8A95A1F8-37FD-46A1-938E-5B6727148222}"/>
              </a:ext>
            </a:extLst>
          </p:cNvPr>
          <p:cNvSpPr/>
          <p:nvPr/>
        </p:nvSpPr>
        <p:spPr bwMode="auto">
          <a:xfrm flipH="1" flipV="1">
            <a:off x="539353" y="842963"/>
            <a:ext cx="1980419" cy="1754306"/>
          </a:xfrm>
          <a:prstGeom prst="rtTriangle">
            <a:avLst/>
          </a:prstGeom>
          <a:solidFill>
            <a:schemeClr val="tx2">
              <a:lumMod val="75000"/>
            </a:schemeClr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0BF31707-B0A9-4075-A49E-1CD8BDC53B03}"/>
              </a:ext>
            </a:extLst>
          </p:cNvPr>
          <p:cNvSpPr txBox="1"/>
          <p:nvPr/>
        </p:nvSpPr>
        <p:spPr>
          <a:xfrm>
            <a:off x="2580846" y="849497"/>
            <a:ext cx="2106234" cy="461665"/>
          </a:xfrm>
          <a:prstGeom prst="rect">
            <a:avLst/>
          </a:prstGeom>
          <a:noFill/>
        </p:spPr>
        <p:txBody>
          <a:bodyPr wrap="square" lIns="0" tIns="0" rIns="0" bIns="0">
            <a:normAutofit fontScale="85000" lnSpcReduction="20000"/>
          </a:bodyPr>
          <a:lstStyle/>
          <a:p>
            <a:r>
              <a:rPr lang="zh-TW" altLang="en-US" sz="4000" b="1" dirty="0">
                <a:solidFill>
                  <a:schemeClr val="tx2"/>
                </a:solidFill>
                <a:ea typeface="微软雅黑" panose="020B0503020204020204" pitchFamily="34" charset="-122"/>
              </a:rPr>
              <a:t>大綱</a:t>
            </a:r>
            <a:endParaRPr lang="en-US" altLang="zh-CN" sz="4000" b="1" dirty="0">
              <a:solidFill>
                <a:schemeClr val="tx2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A818D59-61D3-4031-8376-8B9F7B2410EA}"/>
              </a:ext>
            </a:extLst>
          </p:cNvPr>
          <p:cNvSpPr txBox="1"/>
          <p:nvPr/>
        </p:nvSpPr>
        <p:spPr>
          <a:xfrm>
            <a:off x="4253893" y="1653631"/>
            <a:ext cx="285174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01F4E37-D9A8-4271-A05E-7E1B7A9370F4}"/>
              </a:ext>
            </a:extLst>
          </p:cNvPr>
          <p:cNvSpPr txBox="1"/>
          <p:nvPr/>
        </p:nvSpPr>
        <p:spPr>
          <a:xfrm>
            <a:off x="4230449" y="2408833"/>
            <a:ext cx="332063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 dirty="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45FE22B5-A71D-40C0-8D5A-9358F379C594}"/>
              </a:ext>
            </a:extLst>
          </p:cNvPr>
          <p:cNvSpPr txBox="1"/>
          <p:nvPr/>
        </p:nvSpPr>
        <p:spPr>
          <a:xfrm>
            <a:off x="4225039" y="3164034"/>
            <a:ext cx="342882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 dirty="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22DBAD87-8AE9-4FBE-AD73-A805DE564C2F}"/>
              </a:ext>
            </a:extLst>
          </p:cNvPr>
          <p:cNvSpPr txBox="1"/>
          <p:nvPr/>
        </p:nvSpPr>
        <p:spPr>
          <a:xfrm>
            <a:off x="4231050" y="3919235"/>
            <a:ext cx="330860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 dirty="0">
                <a:solidFill>
                  <a:schemeClr val="accent4">
                    <a:lumMod val="10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2E05B855-B5DB-479D-AAB0-8795CE3C9269}"/>
              </a:ext>
            </a:extLst>
          </p:cNvPr>
          <p:cNvGrpSpPr/>
          <p:nvPr/>
        </p:nvGrpSpPr>
        <p:grpSpPr>
          <a:xfrm>
            <a:off x="4490991" y="1707877"/>
            <a:ext cx="2971931" cy="422425"/>
            <a:chOff x="3943834" y="704408"/>
            <a:chExt cx="3962574" cy="563233"/>
          </a:xfrm>
        </p:grpSpPr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BEB02227-E2E7-449D-8364-63A337B609E7}"/>
                </a:ext>
              </a:extLst>
            </p:cNvPr>
            <p:cNvSpPr txBox="1"/>
            <p:nvPr/>
          </p:nvSpPr>
          <p:spPr>
            <a:xfrm>
              <a:off x="3943834" y="704408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40000" lnSpcReduction="20000"/>
            </a:bodyPr>
            <a:lstStyle/>
            <a:p>
              <a:r>
                <a:rPr lang="zh-TW" altLang="en-US" sz="3400" b="1" dirty="0">
                  <a:solidFill>
                    <a:schemeClr val="accent1">
                      <a:lumMod val="100000"/>
                    </a:schemeClr>
                  </a:solidFill>
                  <a:ea typeface="微软雅黑" panose="020B0503020204020204" pitchFamily="34" charset="-122"/>
                </a:rPr>
                <a:t>動機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D986AF0E-294D-4630-B58F-41EB7F396614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C0DFEAF-FAC3-4DAD-84DF-B3C32C6FA4D5}"/>
              </a:ext>
            </a:extLst>
          </p:cNvPr>
          <p:cNvGrpSpPr/>
          <p:nvPr/>
        </p:nvGrpSpPr>
        <p:grpSpPr>
          <a:xfrm>
            <a:off x="4490991" y="2286740"/>
            <a:ext cx="3249361" cy="598762"/>
            <a:chOff x="3943834" y="469292"/>
            <a:chExt cx="4332481" cy="798349"/>
          </a:xfrm>
        </p:grpSpPr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F451451B-6B3C-42AD-877A-DDF4B3A9FF86}"/>
                </a:ext>
              </a:extLst>
            </p:cNvPr>
            <p:cNvSpPr txBox="1"/>
            <p:nvPr/>
          </p:nvSpPr>
          <p:spPr>
            <a:xfrm>
              <a:off x="3943834" y="469292"/>
              <a:ext cx="4332481" cy="477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TW" altLang="en-US" sz="1400" b="1" dirty="0">
                  <a:solidFill>
                    <a:schemeClr val="accent2">
                      <a:lumMod val="100000"/>
                    </a:schemeClr>
                  </a:solidFill>
                  <a:ea typeface="微软雅黑" panose="020B0503020204020204" pitchFamily="34" charset="-122"/>
                </a:rPr>
                <a:t>方法</a:t>
              </a:r>
              <a:endParaRPr lang="zh-CN" altLang="en-US" sz="1400" b="1" dirty="0">
                <a:solidFill>
                  <a:schemeClr val="accent2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228782BA-910D-405A-9885-5039B69C5ACA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Group 16">
            <a:extLst>
              <a:ext uri="{FF2B5EF4-FFF2-40B4-BE49-F238E27FC236}">
                <a16:creationId xmlns:a16="http://schemas.microsoft.com/office/drawing/2014/main" id="{A1EDF3D9-E4E3-4C14-BD43-35DD59F560B1}"/>
              </a:ext>
            </a:extLst>
          </p:cNvPr>
          <p:cNvGrpSpPr/>
          <p:nvPr/>
        </p:nvGrpSpPr>
        <p:grpSpPr>
          <a:xfrm>
            <a:off x="4490991" y="3218279"/>
            <a:ext cx="2971931" cy="422424"/>
            <a:chOff x="3943834" y="704409"/>
            <a:chExt cx="3962574" cy="5632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62A3B6-D6F6-416E-B2AD-7191F724D70A}"/>
                </a:ext>
              </a:extLst>
            </p:cNvPr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TW" altLang="en-US" sz="1600" b="1" dirty="0">
                  <a:solidFill>
                    <a:schemeClr val="accent3">
                      <a:lumMod val="100000"/>
                    </a:schemeClr>
                  </a:solidFill>
                  <a:ea typeface="微软雅黑" panose="020B0503020204020204" pitchFamily="34" charset="-122"/>
                </a:rPr>
                <a:t>成果展示</a:t>
              </a:r>
              <a:endParaRPr lang="zh-CN" altLang="en-US" sz="1600" b="1" dirty="0">
                <a:solidFill>
                  <a:schemeClr val="accent3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CCB062-55CB-4762-9354-163D0B9FF350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Group 19">
            <a:extLst>
              <a:ext uri="{FF2B5EF4-FFF2-40B4-BE49-F238E27FC236}">
                <a16:creationId xmlns:a16="http://schemas.microsoft.com/office/drawing/2014/main" id="{8F38DD29-A819-4167-8BEC-AC098CD847A7}"/>
              </a:ext>
            </a:extLst>
          </p:cNvPr>
          <p:cNvGrpSpPr/>
          <p:nvPr/>
        </p:nvGrpSpPr>
        <p:grpSpPr>
          <a:xfrm>
            <a:off x="4490991" y="3973480"/>
            <a:ext cx="2971931" cy="422424"/>
            <a:chOff x="3943834" y="704409"/>
            <a:chExt cx="3962574" cy="563232"/>
          </a:xfrm>
        </p:grpSpPr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F40E2A55-1F47-4827-BD8A-A1CC6C0FB558}"/>
                </a:ext>
              </a:extLst>
            </p:cNvPr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TW" altLang="en-US" sz="1600" b="1" dirty="0">
                  <a:solidFill>
                    <a:schemeClr val="accent4">
                      <a:lumMod val="100000"/>
                    </a:schemeClr>
                  </a:solidFill>
                  <a:ea typeface="微软雅黑" panose="020B0503020204020204" pitchFamily="34" charset="-122"/>
                </a:rPr>
                <a:t>未來展望</a:t>
              </a:r>
              <a:endParaRPr lang="zh-CN" altLang="en-US" sz="1600" b="1" dirty="0">
                <a:solidFill>
                  <a:schemeClr val="accent4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TextBox 21">
              <a:extLst>
                <a:ext uri="{FF2B5EF4-FFF2-40B4-BE49-F238E27FC236}">
                  <a16:creationId xmlns:a16="http://schemas.microsoft.com/office/drawing/2014/main" id="{25548A1A-BEF5-421C-808B-508C21EA67C9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2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D62154-68EB-48CD-A66D-FF1A99FE2E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D09CE11-7042-4354-97AB-A0B8A801B1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CEE929E-2C38-4D72-BA95-2BB41C2C132B}"/>
              </a:ext>
            </a:extLst>
          </p:cNvPr>
          <p:cNvSpPr/>
          <p:nvPr/>
        </p:nvSpPr>
        <p:spPr>
          <a:xfrm>
            <a:off x="3923928" y="1092512"/>
            <a:ext cx="15121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E1BE6C4-0F0A-4C09-BE21-00CCBE418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756" y="2227788"/>
            <a:ext cx="43924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動機</a:t>
            </a:r>
          </a:p>
        </p:txBody>
      </p:sp>
    </p:spTree>
    <p:extLst>
      <p:ext uri="{BB962C8B-B14F-4D97-AF65-F5344CB8AC3E}">
        <p14:creationId xmlns:p14="http://schemas.microsoft.com/office/powerpoint/2010/main" val="408697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875F6653-F360-49D8-BDE2-45161E97A6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5305097" y="913648"/>
            <a:ext cx="3142828" cy="3685692"/>
            <a:chOff x="4941452" y="901787"/>
            <a:chExt cx="3142828" cy="3685692"/>
          </a:xfrm>
        </p:grpSpPr>
        <p:grpSp>
          <p:nvGrpSpPr>
            <p:cNvPr id="8" name="Group 22"/>
            <p:cNvGrpSpPr/>
            <p:nvPr/>
          </p:nvGrpSpPr>
          <p:grpSpPr>
            <a:xfrm>
              <a:off x="4941452" y="1713561"/>
              <a:ext cx="1520912" cy="2324038"/>
              <a:chOff x="712331" y="1623831"/>
              <a:chExt cx="1672669" cy="2555930"/>
            </a:xfrm>
          </p:grpSpPr>
          <p:sp>
            <p:nvSpPr>
              <p:cNvPr id="38" name="Freeform: Shape 23"/>
              <p:cNvSpPr>
                <a:spLocks/>
              </p:cNvSpPr>
              <p:nvPr/>
            </p:nvSpPr>
            <p:spPr bwMode="auto">
              <a:xfrm>
                <a:off x="712331" y="1623831"/>
                <a:ext cx="871582" cy="2555930"/>
              </a:xfrm>
              <a:custGeom>
                <a:avLst/>
                <a:gdLst/>
                <a:ahLst/>
                <a:cxnLst>
                  <a:cxn ang="0">
                    <a:pos x="408" y="0"/>
                  </a:cxn>
                  <a:cxn ang="0">
                    <a:pos x="339" y="1520"/>
                  </a:cxn>
                  <a:cxn ang="0">
                    <a:pos x="0" y="1420"/>
                  </a:cxn>
                  <a:cxn ang="0">
                    <a:pos x="408" y="0"/>
                  </a:cxn>
                </a:cxnLst>
                <a:rect l="0" t="0" r="r" b="b"/>
                <a:pathLst>
                  <a:path w="408" h="1520">
                    <a:moveTo>
                      <a:pt x="408" y="0"/>
                    </a:moveTo>
                    <a:lnTo>
                      <a:pt x="339" y="1520"/>
                    </a:lnTo>
                    <a:lnTo>
                      <a:pt x="0" y="1420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24"/>
              <p:cNvSpPr>
                <a:spLocks/>
              </p:cNvSpPr>
              <p:nvPr/>
            </p:nvSpPr>
            <p:spPr bwMode="auto">
              <a:xfrm>
                <a:off x="1436514" y="1623831"/>
                <a:ext cx="948486" cy="2555930"/>
              </a:xfrm>
              <a:custGeom>
                <a:avLst/>
                <a:gdLst/>
                <a:ahLst/>
                <a:cxnLst>
                  <a:cxn ang="0">
                    <a:pos x="0" y="1520"/>
                  </a:cxn>
                  <a:cxn ang="0">
                    <a:pos x="69" y="0"/>
                  </a:cxn>
                  <a:cxn ang="0">
                    <a:pos x="444" y="1394"/>
                  </a:cxn>
                  <a:cxn ang="0">
                    <a:pos x="0" y="1520"/>
                  </a:cxn>
                </a:cxnLst>
                <a:rect l="0" t="0" r="r" b="b"/>
                <a:pathLst>
                  <a:path w="444" h="1520">
                    <a:moveTo>
                      <a:pt x="0" y="1520"/>
                    </a:moveTo>
                    <a:lnTo>
                      <a:pt x="69" y="0"/>
                    </a:lnTo>
                    <a:lnTo>
                      <a:pt x="444" y="1394"/>
                    </a:lnTo>
                    <a:lnTo>
                      <a:pt x="0" y="152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5479413" y="901787"/>
              <a:ext cx="2604867" cy="3685692"/>
              <a:chOff x="5479413" y="901787"/>
              <a:chExt cx="2604867" cy="3685692"/>
            </a:xfrm>
          </p:grpSpPr>
          <p:grpSp>
            <p:nvGrpSpPr>
              <p:cNvPr id="6" name="Group 16"/>
              <p:cNvGrpSpPr/>
              <p:nvPr/>
            </p:nvGrpSpPr>
            <p:grpSpPr>
              <a:xfrm>
                <a:off x="5697053" y="1213587"/>
                <a:ext cx="1515086" cy="2824012"/>
                <a:chOff x="1543325" y="1073969"/>
                <a:chExt cx="1666260" cy="3105791"/>
              </a:xfrm>
            </p:grpSpPr>
            <p:sp>
              <p:nvSpPr>
                <p:cNvPr id="42" name="Freeform: Shape 17"/>
                <p:cNvSpPr>
                  <a:spLocks/>
                </p:cNvSpPr>
                <p:nvPr/>
              </p:nvSpPr>
              <p:spPr bwMode="auto">
                <a:xfrm>
                  <a:off x="2263234" y="1073969"/>
                  <a:ext cx="946351" cy="3105791"/>
                </a:xfrm>
                <a:custGeom>
                  <a:avLst/>
                  <a:gdLst/>
                  <a:ahLst/>
                  <a:cxnLst>
                    <a:cxn ang="0">
                      <a:pos x="0" y="1847"/>
                    </a:cxn>
                    <a:cxn ang="0">
                      <a:pos x="71" y="0"/>
                    </a:cxn>
                    <a:cxn ang="0">
                      <a:pos x="443" y="1695"/>
                    </a:cxn>
                    <a:cxn ang="0">
                      <a:pos x="0" y="1847"/>
                    </a:cxn>
                  </a:cxnLst>
                  <a:rect l="0" t="0" r="r" b="b"/>
                  <a:pathLst>
                    <a:path w="443" h="1847">
                      <a:moveTo>
                        <a:pt x="0" y="1847"/>
                      </a:moveTo>
                      <a:lnTo>
                        <a:pt x="71" y="0"/>
                      </a:lnTo>
                      <a:lnTo>
                        <a:pt x="443" y="1695"/>
                      </a:lnTo>
                      <a:lnTo>
                        <a:pt x="0" y="1847"/>
                      </a:ln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Freeform: Shape 18"/>
                <p:cNvSpPr>
                  <a:spLocks/>
                </p:cNvSpPr>
                <p:nvPr/>
              </p:nvSpPr>
              <p:spPr bwMode="auto">
                <a:xfrm>
                  <a:off x="1543325" y="1073969"/>
                  <a:ext cx="871582" cy="3105791"/>
                </a:xfrm>
                <a:custGeom>
                  <a:avLst/>
                  <a:gdLst/>
                  <a:ahLst/>
                  <a:cxnLst>
                    <a:cxn ang="0">
                      <a:pos x="408" y="0"/>
                    </a:cxn>
                    <a:cxn ang="0">
                      <a:pos x="337" y="1847"/>
                    </a:cxn>
                    <a:cxn ang="0">
                      <a:pos x="0" y="1726"/>
                    </a:cxn>
                    <a:cxn ang="0">
                      <a:pos x="408" y="0"/>
                    </a:cxn>
                  </a:cxnLst>
                  <a:rect l="0" t="0" r="r" b="b"/>
                  <a:pathLst>
                    <a:path w="408" h="1847">
                      <a:moveTo>
                        <a:pt x="408" y="0"/>
                      </a:moveTo>
                      <a:lnTo>
                        <a:pt x="337" y="1847"/>
                      </a:lnTo>
                      <a:lnTo>
                        <a:pt x="0" y="1726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7" name="Group 19"/>
              <p:cNvGrpSpPr/>
              <p:nvPr/>
            </p:nvGrpSpPr>
            <p:grpSpPr>
              <a:xfrm>
                <a:off x="6710993" y="2244114"/>
                <a:ext cx="1373287" cy="1772079"/>
                <a:chOff x="2658437" y="2207322"/>
                <a:chExt cx="1510314" cy="1948897"/>
              </a:xfrm>
            </p:grpSpPr>
            <p:sp>
              <p:nvSpPr>
                <p:cNvPr id="40" name="Freeform: Shape 20"/>
                <p:cNvSpPr>
                  <a:spLocks/>
                </p:cNvSpPr>
                <p:nvPr/>
              </p:nvSpPr>
              <p:spPr bwMode="auto">
                <a:xfrm>
                  <a:off x="2658437" y="2207322"/>
                  <a:ext cx="816040" cy="1948897"/>
                </a:xfrm>
                <a:custGeom>
                  <a:avLst/>
                  <a:gdLst/>
                  <a:ahLst/>
                  <a:cxnLst>
                    <a:cxn ang="0">
                      <a:pos x="382" y="0"/>
                    </a:cxn>
                    <a:cxn ang="0">
                      <a:pos x="315" y="1159"/>
                    </a:cxn>
                    <a:cxn ang="0">
                      <a:pos x="0" y="1083"/>
                    </a:cxn>
                    <a:cxn ang="0">
                      <a:pos x="382" y="0"/>
                    </a:cxn>
                  </a:cxnLst>
                  <a:rect l="0" t="0" r="r" b="b"/>
                  <a:pathLst>
                    <a:path w="382" h="1159">
                      <a:moveTo>
                        <a:pt x="382" y="0"/>
                      </a:moveTo>
                      <a:lnTo>
                        <a:pt x="315" y="1159"/>
                      </a:lnTo>
                      <a:lnTo>
                        <a:pt x="0" y="1083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Freeform: Shape 21"/>
                <p:cNvSpPr>
                  <a:spLocks/>
                </p:cNvSpPr>
                <p:nvPr/>
              </p:nvSpPr>
              <p:spPr bwMode="auto">
                <a:xfrm>
                  <a:off x="3331349" y="2207322"/>
                  <a:ext cx="837402" cy="1948897"/>
                </a:xfrm>
                <a:custGeom>
                  <a:avLst/>
                  <a:gdLst/>
                  <a:ahLst/>
                  <a:cxnLst>
                    <a:cxn ang="0">
                      <a:pos x="0" y="1159"/>
                    </a:cxn>
                    <a:cxn ang="0">
                      <a:pos x="67" y="0"/>
                    </a:cxn>
                    <a:cxn ang="0">
                      <a:pos x="392" y="990"/>
                    </a:cxn>
                    <a:cxn ang="0">
                      <a:pos x="0" y="1159"/>
                    </a:cxn>
                  </a:cxnLst>
                  <a:rect l="0" t="0" r="r" b="b"/>
                  <a:pathLst>
                    <a:path w="392" h="1159">
                      <a:moveTo>
                        <a:pt x="0" y="1159"/>
                      </a:moveTo>
                      <a:lnTo>
                        <a:pt x="67" y="0"/>
                      </a:lnTo>
                      <a:lnTo>
                        <a:pt x="392" y="990"/>
                      </a:lnTo>
                      <a:lnTo>
                        <a:pt x="0" y="1159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" name="Group 25"/>
              <p:cNvGrpSpPr/>
              <p:nvPr/>
            </p:nvGrpSpPr>
            <p:grpSpPr>
              <a:xfrm>
                <a:off x="5596047" y="3225714"/>
                <a:ext cx="1726809" cy="1025941"/>
                <a:chOff x="1432241" y="3286866"/>
                <a:chExt cx="1899109" cy="1128309"/>
              </a:xfrm>
            </p:grpSpPr>
            <p:sp>
              <p:nvSpPr>
                <p:cNvPr id="36" name="Freeform: Shape 26"/>
                <p:cNvSpPr>
                  <a:spLocks/>
                </p:cNvSpPr>
                <p:nvPr/>
              </p:nvSpPr>
              <p:spPr bwMode="auto">
                <a:xfrm>
                  <a:off x="1432241" y="3286866"/>
                  <a:ext cx="957031" cy="1128309"/>
                </a:xfrm>
                <a:custGeom>
                  <a:avLst/>
                  <a:gdLst/>
                  <a:ahLst/>
                  <a:cxnLst>
                    <a:cxn ang="0">
                      <a:pos x="448" y="671"/>
                    </a:cxn>
                    <a:cxn ang="0">
                      <a:pos x="0" y="536"/>
                    </a:cxn>
                    <a:cxn ang="0">
                      <a:pos x="448" y="0"/>
                    </a:cxn>
                    <a:cxn ang="0">
                      <a:pos x="448" y="671"/>
                    </a:cxn>
                  </a:cxnLst>
                  <a:rect l="0" t="0" r="r" b="b"/>
                  <a:pathLst>
                    <a:path w="448" h="671">
                      <a:moveTo>
                        <a:pt x="448" y="671"/>
                      </a:moveTo>
                      <a:lnTo>
                        <a:pt x="0" y="536"/>
                      </a:lnTo>
                      <a:lnTo>
                        <a:pt x="448" y="0"/>
                      </a:lnTo>
                      <a:lnTo>
                        <a:pt x="448" y="67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Freeform: Shape 27"/>
                <p:cNvSpPr>
                  <a:spLocks/>
                </p:cNvSpPr>
                <p:nvPr/>
              </p:nvSpPr>
              <p:spPr bwMode="auto">
                <a:xfrm>
                  <a:off x="2389272" y="3286866"/>
                  <a:ext cx="942078" cy="112830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41" y="517"/>
                    </a:cxn>
                    <a:cxn ang="0">
                      <a:pos x="0" y="67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41" h="671">
                      <a:moveTo>
                        <a:pt x="0" y="0"/>
                      </a:moveTo>
                      <a:lnTo>
                        <a:pt x="441" y="517"/>
                      </a:lnTo>
                      <a:lnTo>
                        <a:pt x="0" y="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0" name="TextBox 28"/>
              <p:cNvSpPr txBox="1">
                <a:spLocks/>
              </p:cNvSpPr>
              <p:nvPr/>
            </p:nvSpPr>
            <p:spPr>
              <a:xfrm>
                <a:off x="5493644" y="1438782"/>
                <a:ext cx="462867" cy="276999"/>
              </a:xfrm>
              <a:prstGeom prst="rect">
                <a:avLst/>
              </a:prstGeom>
            </p:spPr>
            <p:txBody>
              <a:bodyPr wrap="none" lIns="0" tIns="0" rIns="0" bIns="0" anchor="b">
                <a:normAutofit fontScale="92500" lnSpcReduction="20000"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ct val="0"/>
                  </a:spcBef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zh-TW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</a:rPr>
                  <a:t>評分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TextBox 29"/>
              <p:cNvSpPr txBox="1">
                <a:spLocks/>
              </p:cNvSpPr>
              <p:nvPr/>
            </p:nvSpPr>
            <p:spPr>
              <a:xfrm>
                <a:off x="7240247" y="1969186"/>
                <a:ext cx="462867" cy="276999"/>
              </a:xfrm>
              <a:prstGeom prst="rect">
                <a:avLst/>
              </a:prstGeom>
            </p:spPr>
            <p:txBody>
              <a:bodyPr wrap="none" lIns="0" tIns="0" rIns="0" bIns="0" anchor="b">
                <a:normAutofit fontScale="92500" lnSpcReduction="20000"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ct val="0"/>
                  </a:spcBef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zh-TW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</a:rPr>
                  <a:t>對象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TextBox 30"/>
              <p:cNvSpPr txBox="1">
                <a:spLocks/>
              </p:cNvSpPr>
              <p:nvPr/>
            </p:nvSpPr>
            <p:spPr>
              <a:xfrm>
                <a:off x="6268425" y="901787"/>
                <a:ext cx="462867" cy="276999"/>
              </a:xfrm>
              <a:prstGeom prst="rect">
                <a:avLst/>
              </a:prstGeom>
            </p:spPr>
            <p:txBody>
              <a:bodyPr wrap="none" lIns="0" tIns="0" rIns="0" bIns="0" anchor="b">
                <a:normAutofit fontScale="92500" lnSpcReduction="20000"/>
              </a:bodyPr>
              <a:lstStyle/>
              <a:p>
                <a:pPr marL="0" marR="0" lvl="0" indent="0" defTabSz="914400" eaLnBrk="1" fontAlgn="auto" latinLnBrk="0" hangingPunct="1">
                  <a:spcBef>
                    <a:spcPct val="0"/>
                  </a:spcBef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zh-TW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</a:rPr>
                  <a:t>類型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TextBox 31"/>
              <p:cNvSpPr txBox="1">
                <a:spLocks/>
              </p:cNvSpPr>
              <p:nvPr/>
            </p:nvSpPr>
            <p:spPr>
              <a:xfrm>
                <a:off x="6258125" y="4310480"/>
                <a:ext cx="462867" cy="276999"/>
              </a:xfrm>
              <a:prstGeom prst="rect">
                <a:avLst/>
              </a:prstGeom>
            </p:spPr>
            <p:txBody>
              <a:bodyPr wrap="none" lIns="0" tIns="0" rIns="0" bIns="0" anchor="b">
                <a:normAutofit fontScale="92500" lnSpcReduction="20000"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ct val="0"/>
                  </a:spcBef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lang="zh-TW" altLang="en-US" sz="2400" b="1" dirty="0">
                    <a:solidFill>
                      <a:schemeClr val="accent3"/>
                    </a:solidFill>
                  </a:rPr>
                  <a:t>集數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4" name="Group 32"/>
              <p:cNvGrpSpPr/>
              <p:nvPr/>
            </p:nvGrpSpPr>
            <p:grpSpPr>
              <a:xfrm>
                <a:off x="5479413" y="2789950"/>
                <a:ext cx="448608" cy="435764"/>
                <a:chOff x="860271" y="1518068"/>
                <a:chExt cx="493370" cy="479245"/>
              </a:xfrm>
            </p:grpSpPr>
            <p:sp>
              <p:nvSpPr>
                <p:cNvPr id="34" name="Rectangle: Rounded Corners 33"/>
                <p:cNvSpPr/>
                <p:nvPr/>
              </p:nvSpPr>
              <p:spPr>
                <a:xfrm>
                  <a:off x="860271" y="1518068"/>
                  <a:ext cx="493370" cy="479245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Freeform: Shape 34"/>
                <p:cNvSpPr>
                  <a:spLocks/>
                </p:cNvSpPr>
                <p:nvPr/>
              </p:nvSpPr>
              <p:spPr bwMode="auto">
                <a:xfrm>
                  <a:off x="997419" y="1671965"/>
                  <a:ext cx="219075" cy="171450"/>
                </a:xfrm>
                <a:custGeom>
                  <a:avLst/>
                  <a:gdLst/>
                  <a:ahLst/>
                  <a:cxnLst>
                    <a:cxn ang="0">
                      <a:pos x="64" y="48"/>
                    </a:cxn>
                    <a:cxn ang="0">
                      <a:pos x="61" y="50"/>
                    </a:cxn>
                    <a:cxn ang="0">
                      <a:pos x="2" y="50"/>
                    </a:cxn>
                    <a:cxn ang="0">
                      <a:pos x="0" y="48"/>
                    </a:cxn>
                    <a:cxn ang="0">
                      <a:pos x="0" y="43"/>
                    </a:cxn>
                    <a:cxn ang="0">
                      <a:pos x="2" y="41"/>
                    </a:cxn>
                    <a:cxn ang="0">
                      <a:pos x="61" y="41"/>
                    </a:cxn>
                    <a:cxn ang="0">
                      <a:pos x="64" y="43"/>
                    </a:cxn>
                    <a:cxn ang="0">
                      <a:pos x="64" y="48"/>
                    </a:cxn>
                    <a:cxn ang="0">
                      <a:pos x="59" y="20"/>
                    </a:cxn>
                    <a:cxn ang="0">
                      <a:pos x="57" y="23"/>
                    </a:cxn>
                    <a:cxn ang="0">
                      <a:pos x="7" y="23"/>
                    </a:cxn>
                    <a:cxn ang="0">
                      <a:pos x="4" y="20"/>
                    </a:cxn>
                    <a:cxn ang="0">
                      <a:pos x="4" y="16"/>
                    </a:cxn>
                    <a:cxn ang="0">
                      <a:pos x="7" y="13"/>
                    </a:cxn>
                    <a:cxn ang="0">
                      <a:pos x="57" y="13"/>
                    </a:cxn>
                    <a:cxn ang="0">
                      <a:pos x="59" y="16"/>
                    </a:cxn>
                    <a:cxn ang="0">
                      <a:pos x="59" y="20"/>
                    </a:cxn>
                    <a:cxn ang="0">
                      <a:pos x="50" y="34"/>
                    </a:cxn>
                    <a:cxn ang="0">
                      <a:pos x="48" y="36"/>
                    </a:cxn>
                    <a:cxn ang="0">
                      <a:pos x="16" y="36"/>
                    </a:cxn>
                    <a:cxn ang="0">
                      <a:pos x="13" y="34"/>
                    </a:cxn>
                    <a:cxn ang="0">
                      <a:pos x="13" y="29"/>
                    </a:cxn>
                    <a:cxn ang="0">
                      <a:pos x="16" y="27"/>
                    </a:cxn>
                    <a:cxn ang="0">
                      <a:pos x="48" y="27"/>
                    </a:cxn>
                    <a:cxn ang="0">
                      <a:pos x="50" y="29"/>
                    </a:cxn>
                    <a:cxn ang="0">
                      <a:pos x="50" y="34"/>
                    </a:cxn>
                    <a:cxn ang="0">
                      <a:pos x="45" y="7"/>
                    </a:cxn>
                    <a:cxn ang="0">
                      <a:pos x="43" y="9"/>
                    </a:cxn>
                    <a:cxn ang="0">
                      <a:pos x="20" y="9"/>
                    </a:cxn>
                    <a:cxn ang="0">
                      <a:pos x="18" y="7"/>
                    </a:cxn>
                    <a:cxn ang="0">
                      <a:pos x="18" y="2"/>
                    </a:cxn>
                    <a:cxn ang="0">
                      <a:pos x="20" y="0"/>
                    </a:cxn>
                    <a:cxn ang="0">
                      <a:pos x="43" y="0"/>
                    </a:cxn>
                    <a:cxn ang="0">
                      <a:pos x="45" y="2"/>
                    </a:cxn>
                    <a:cxn ang="0">
                      <a:pos x="45" y="7"/>
                    </a:cxn>
                  </a:cxnLst>
                  <a:rect l="0" t="0" r="r" b="b"/>
                  <a:pathLst>
                    <a:path w="64" h="50">
                      <a:moveTo>
                        <a:pt x="64" y="48"/>
                      </a:moveTo>
                      <a:cubicBezTo>
                        <a:pt x="64" y="49"/>
                        <a:pt x="63" y="50"/>
                        <a:pt x="61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50"/>
                        <a:pt x="0" y="49"/>
                        <a:pt x="0" y="48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2"/>
                        <a:pt x="1" y="41"/>
                        <a:pt x="2" y="41"/>
                      </a:cubicBezTo>
                      <a:cubicBezTo>
                        <a:pt x="61" y="41"/>
                        <a:pt x="61" y="41"/>
                        <a:pt x="61" y="41"/>
                      </a:cubicBezTo>
                      <a:cubicBezTo>
                        <a:pt x="63" y="41"/>
                        <a:pt x="64" y="42"/>
                        <a:pt x="64" y="43"/>
                      </a:cubicBezTo>
                      <a:lnTo>
                        <a:pt x="64" y="48"/>
                      </a:lnTo>
                      <a:close/>
                      <a:moveTo>
                        <a:pt x="59" y="20"/>
                      </a:moveTo>
                      <a:cubicBezTo>
                        <a:pt x="59" y="22"/>
                        <a:pt x="58" y="23"/>
                        <a:pt x="57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5" y="23"/>
                        <a:pt x="4" y="22"/>
                        <a:pt x="4" y="20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14"/>
                        <a:pt x="5" y="13"/>
                        <a:pt x="7" y="13"/>
                      </a:cubicBezTo>
                      <a:cubicBezTo>
                        <a:pt x="57" y="13"/>
                        <a:pt x="57" y="13"/>
                        <a:pt x="57" y="13"/>
                      </a:cubicBezTo>
                      <a:cubicBezTo>
                        <a:pt x="58" y="13"/>
                        <a:pt x="59" y="14"/>
                        <a:pt x="59" y="16"/>
                      </a:cubicBezTo>
                      <a:lnTo>
                        <a:pt x="59" y="20"/>
                      </a:lnTo>
                      <a:close/>
                      <a:moveTo>
                        <a:pt x="50" y="34"/>
                      </a:moveTo>
                      <a:cubicBezTo>
                        <a:pt x="50" y="35"/>
                        <a:pt x="49" y="36"/>
                        <a:pt x="48" y="36"/>
                      </a:cubicBezTo>
                      <a:cubicBezTo>
                        <a:pt x="16" y="36"/>
                        <a:pt x="16" y="36"/>
                        <a:pt x="16" y="36"/>
                      </a:cubicBezTo>
                      <a:cubicBezTo>
                        <a:pt x="15" y="36"/>
                        <a:pt x="13" y="35"/>
                        <a:pt x="13" y="34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28"/>
                        <a:pt x="15" y="27"/>
                        <a:pt x="16" y="27"/>
                      </a:cubicBezTo>
                      <a:cubicBezTo>
                        <a:pt x="48" y="27"/>
                        <a:pt x="48" y="27"/>
                        <a:pt x="48" y="27"/>
                      </a:cubicBezTo>
                      <a:cubicBezTo>
                        <a:pt x="49" y="27"/>
                        <a:pt x="50" y="28"/>
                        <a:pt x="50" y="29"/>
                      </a:cubicBezTo>
                      <a:lnTo>
                        <a:pt x="50" y="34"/>
                      </a:lnTo>
                      <a:close/>
                      <a:moveTo>
                        <a:pt x="45" y="7"/>
                      </a:moveTo>
                      <a:cubicBezTo>
                        <a:pt x="45" y="8"/>
                        <a:pt x="44" y="9"/>
                        <a:pt x="43" y="9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19" y="9"/>
                        <a:pt x="18" y="8"/>
                        <a:pt x="18" y="7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1"/>
                        <a:pt x="19" y="0"/>
                        <a:pt x="20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4" y="0"/>
                        <a:pt x="45" y="1"/>
                        <a:pt x="45" y="2"/>
                      </a:cubicBezTo>
                      <a:lnTo>
                        <a:pt x="45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5" name="Group 35"/>
              <p:cNvGrpSpPr/>
              <p:nvPr/>
            </p:nvGrpSpPr>
            <p:grpSpPr>
              <a:xfrm>
                <a:off x="6265255" y="2303651"/>
                <a:ext cx="448608" cy="435764"/>
                <a:chOff x="840159" y="2185414"/>
                <a:chExt cx="493370" cy="479245"/>
              </a:xfrm>
            </p:grpSpPr>
            <p:sp>
              <p:nvSpPr>
                <p:cNvPr id="32" name="Rectangle: Rounded Corners 36"/>
                <p:cNvSpPr/>
                <p:nvPr/>
              </p:nvSpPr>
              <p:spPr>
                <a:xfrm>
                  <a:off x="840159" y="2185414"/>
                  <a:ext cx="493370" cy="47924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33" name="Freeform: Shape 37"/>
                <p:cNvSpPr>
                  <a:spLocks/>
                </p:cNvSpPr>
                <p:nvPr/>
              </p:nvSpPr>
              <p:spPr bwMode="auto">
                <a:xfrm>
                  <a:off x="971750" y="2314705"/>
                  <a:ext cx="230188" cy="220663"/>
                </a:xfrm>
                <a:custGeom>
                  <a:avLst/>
                  <a:gdLst/>
                  <a:ahLst/>
                  <a:cxnLst>
                    <a:cxn ang="0">
                      <a:pos x="63" y="49"/>
                    </a:cxn>
                    <a:cxn ang="0">
                      <a:pos x="58" y="44"/>
                    </a:cxn>
                    <a:cxn ang="0">
                      <a:pos x="54" y="48"/>
                    </a:cxn>
                    <a:cxn ang="0">
                      <a:pos x="63" y="57"/>
                    </a:cxn>
                    <a:cxn ang="0">
                      <a:pos x="64" y="60"/>
                    </a:cxn>
                    <a:cxn ang="0">
                      <a:pos x="59" y="64"/>
                    </a:cxn>
                    <a:cxn ang="0">
                      <a:pos x="56" y="63"/>
                    </a:cxn>
                    <a:cxn ang="0">
                      <a:pos x="29" y="36"/>
                    </a:cxn>
                    <a:cxn ang="0">
                      <a:pos x="15" y="42"/>
                    </a:cxn>
                    <a:cxn ang="0">
                      <a:pos x="0" y="27"/>
                    </a:cxn>
                    <a:cxn ang="0">
                      <a:pos x="26" y="0"/>
                    </a:cxn>
                    <a:cxn ang="0">
                      <a:pos x="41" y="15"/>
                    </a:cxn>
                    <a:cxn ang="0">
                      <a:pos x="36" y="30"/>
                    </a:cxn>
                    <a:cxn ang="0">
                      <a:pos x="50" y="44"/>
                    </a:cxn>
                    <a:cxn ang="0">
                      <a:pos x="54" y="40"/>
                    </a:cxn>
                    <a:cxn ang="0">
                      <a:pos x="49" y="35"/>
                    </a:cxn>
                    <a:cxn ang="0">
                      <a:pos x="54" y="31"/>
                    </a:cxn>
                    <a:cxn ang="0">
                      <a:pos x="55" y="31"/>
                    </a:cxn>
                    <a:cxn ang="0">
                      <a:pos x="67" y="44"/>
                    </a:cxn>
                    <a:cxn ang="0">
                      <a:pos x="63" y="49"/>
                    </a:cxn>
                    <a:cxn ang="0">
                      <a:pos x="25" y="8"/>
                    </a:cxn>
                    <a:cxn ang="0">
                      <a:pos x="18" y="16"/>
                    </a:cxn>
                    <a:cxn ang="0">
                      <a:pos x="19" y="19"/>
                    </a:cxn>
                    <a:cxn ang="0">
                      <a:pos x="15" y="18"/>
                    </a:cxn>
                    <a:cxn ang="0">
                      <a:pos x="7" y="26"/>
                    </a:cxn>
                    <a:cxn ang="0">
                      <a:pos x="15" y="34"/>
                    </a:cxn>
                    <a:cxn ang="0">
                      <a:pos x="23" y="26"/>
                    </a:cxn>
                    <a:cxn ang="0">
                      <a:pos x="22" y="23"/>
                    </a:cxn>
                    <a:cxn ang="0">
                      <a:pos x="25" y="24"/>
                    </a:cxn>
                    <a:cxn ang="0">
                      <a:pos x="33" y="16"/>
                    </a:cxn>
                    <a:cxn ang="0">
                      <a:pos x="25" y="8"/>
                    </a:cxn>
                  </a:cxnLst>
                  <a:rect l="0" t="0" r="r" b="b"/>
                  <a:pathLst>
                    <a:path w="67" h="64">
                      <a:moveTo>
                        <a:pt x="63" y="49"/>
                      </a:moveTo>
                      <a:cubicBezTo>
                        <a:pt x="62" y="49"/>
                        <a:pt x="58" y="45"/>
                        <a:pt x="58" y="44"/>
                      </a:cubicBezTo>
                      <a:cubicBezTo>
                        <a:pt x="54" y="48"/>
                        <a:pt x="54" y="48"/>
                        <a:pt x="54" y="48"/>
                      </a:cubicBezTo>
                      <a:cubicBezTo>
                        <a:pt x="63" y="57"/>
                        <a:pt x="63" y="57"/>
                        <a:pt x="63" y="57"/>
                      </a:cubicBezTo>
                      <a:cubicBezTo>
                        <a:pt x="63" y="58"/>
                        <a:pt x="64" y="59"/>
                        <a:pt x="64" y="60"/>
                      </a:cubicBezTo>
                      <a:cubicBezTo>
                        <a:pt x="64" y="62"/>
                        <a:pt x="61" y="64"/>
                        <a:pt x="59" y="64"/>
                      </a:cubicBezTo>
                      <a:cubicBezTo>
                        <a:pt x="58" y="64"/>
                        <a:pt x="57" y="64"/>
                        <a:pt x="56" y="63"/>
                      </a:cubicBezTo>
                      <a:cubicBezTo>
                        <a:pt x="29" y="36"/>
                        <a:pt x="29" y="36"/>
                        <a:pt x="29" y="36"/>
                      </a:cubicBezTo>
                      <a:cubicBezTo>
                        <a:pt x="25" y="39"/>
                        <a:pt x="20" y="42"/>
                        <a:pt x="15" y="42"/>
                      </a:cubicBezTo>
                      <a:cubicBezTo>
                        <a:pt x="6" y="42"/>
                        <a:pt x="0" y="36"/>
                        <a:pt x="0" y="27"/>
                      </a:cubicBezTo>
                      <a:cubicBezTo>
                        <a:pt x="0" y="14"/>
                        <a:pt x="13" y="0"/>
                        <a:pt x="26" y="0"/>
                      </a:cubicBezTo>
                      <a:cubicBezTo>
                        <a:pt x="35" y="0"/>
                        <a:pt x="41" y="6"/>
                        <a:pt x="41" y="15"/>
                      </a:cubicBezTo>
                      <a:cubicBezTo>
                        <a:pt x="41" y="21"/>
                        <a:pt x="39" y="26"/>
                        <a:pt x="36" y="30"/>
                      </a:cubicBezTo>
                      <a:cubicBezTo>
                        <a:pt x="50" y="44"/>
                        <a:pt x="50" y="44"/>
                        <a:pt x="50" y="44"/>
                      </a:cubicBezTo>
                      <a:cubicBezTo>
                        <a:pt x="54" y="40"/>
                        <a:pt x="54" y="40"/>
                        <a:pt x="54" y="40"/>
                      </a:cubicBezTo>
                      <a:cubicBezTo>
                        <a:pt x="53" y="39"/>
                        <a:pt x="49" y="36"/>
                        <a:pt x="49" y="35"/>
                      </a:cubicBezTo>
                      <a:cubicBezTo>
                        <a:pt x="49" y="34"/>
                        <a:pt x="53" y="31"/>
                        <a:pt x="54" y="31"/>
                      </a:cubicBezTo>
                      <a:cubicBezTo>
                        <a:pt x="54" y="31"/>
                        <a:pt x="54" y="31"/>
                        <a:pt x="55" y="31"/>
                      </a:cubicBezTo>
                      <a:cubicBezTo>
                        <a:pt x="56" y="32"/>
                        <a:pt x="67" y="43"/>
                        <a:pt x="67" y="44"/>
                      </a:cubicBezTo>
                      <a:cubicBezTo>
                        <a:pt x="67" y="45"/>
                        <a:pt x="64" y="49"/>
                        <a:pt x="63" y="49"/>
                      </a:cubicBezTo>
                      <a:close/>
                      <a:moveTo>
                        <a:pt x="25" y="8"/>
                      </a:moveTo>
                      <a:cubicBezTo>
                        <a:pt x="21" y="8"/>
                        <a:pt x="18" y="12"/>
                        <a:pt x="18" y="16"/>
                      </a:cubicBezTo>
                      <a:cubicBezTo>
                        <a:pt x="18" y="17"/>
                        <a:pt x="18" y="18"/>
                        <a:pt x="19" y="19"/>
                      </a:cubicBezTo>
                      <a:cubicBezTo>
                        <a:pt x="17" y="19"/>
                        <a:pt x="16" y="18"/>
                        <a:pt x="15" y="18"/>
                      </a:cubicBezTo>
                      <a:cubicBezTo>
                        <a:pt x="11" y="18"/>
                        <a:pt x="7" y="22"/>
                        <a:pt x="7" y="26"/>
                      </a:cubicBezTo>
                      <a:cubicBezTo>
                        <a:pt x="7" y="30"/>
                        <a:pt x="11" y="34"/>
                        <a:pt x="15" y="34"/>
                      </a:cubicBezTo>
                      <a:cubicBezTo>
                        <a:pt x="19" y="34"/>
                        <a:pt x="23" y="30"/>
                        <a:pt x="23" y="26"/>
                      </a:cubicBezTo>
                      <a:cubicBezTo>
                        <a:pt x="23" y="25"/>
                        <a:pt x="23" y="24"/>
                        <a:pt x="22" y="23"/>
                      </a:cubicBezTo>
                      <a:cubicBezTo>
                        <a:pt x="23" y="23"/>
                        <a:pt x="24" y="24"/>
                        <a:pt x="25" y="24"/>
                      </a:cubicBezTo>
                      <a:cubicBezTo>
                        <a:pt x="30" y="24"/>
                        <a:pt x="33" y="20"/>
                        <a:pt x="33" y="16"/>
                      </a:cubicBezTo>
                      <a:cubicBezTo>
                        <a:pt x="33" y="12"/>
                        <a:pt x="30" y="8"/>
                        <a:pt x="25" y="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  <p:grpSp>
            <p:nvGrpSpPr>
              <p:cNvPr id="16" name="Group 38"/>
              <p:cNvGrpSpPr/>
              <p:nvPr/>
            </p:nvGrpSpPr>
            <p:grpSpPr>
              <a:xfrm>
                <a:off x="6236598" y="3627913"/>
                <a:ext cx="448608" cy="435764"/>
                <a:chOff x="840159" y="2852760"/>
                <a:chExt cx="493370" cy="479245"/>
              </a:xfrm>
            </p:grpSpPr>
            <p:sp>
              <p:nvSpPr>
                <p:cNvPr id="30" name="Rectangle: Rounded Corners 39"/>
                <p:cNvSpPr/>
                <p:nvPr/>
              </p:nvSpPr>
              <p:spPr>
                <a:xfrm>
                  <a:off x="840159" y="2852760"/>
                  <a:ext cx="493370" cy="479245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Freeform: Shape 40"/>
                <p:cNvSpPr>
                  <a:spLocks/>
                </p:cNvSpPr>
                <p:nvPr/>
              </p:nvSpPr>
              <p:spPr bwMode="auto">
                <a:xfrm>
                  <a:off x="955869" y="2990792"/>
                  <a:ext cx="261950" cy="203180"/>
                </a:xfrm>
                <a:custGeom>
                  <a:avLst/>
                  <a:gdLst/>
                  <a:ahLst/>
                  <a:cxnLst>
                    <a:cxn ang="0">
                      <a:pos x="67" y="55"/>
                    </a:cxn>
                    <a:cxn ang="0">
                      <a:pos x="65" y="56"/>
                    </a:cxn>
                    <a:cxn ang="0">
                      <a:pos x="8" y="56"/>
                    </a:cxn>
                    <a:cxn ang="0">
                      <a:pos x="6" y="55"/>
                    </a:cxn>
                    <a:cxn ang="0">
                      <a:pos x="0" y="36"/>
                    </a:cxn>
                    <a:cxn ang="0">
                      <a:pos x="36" y="0"/>
                    </a:cxn>
                    <a:cxn ang="0">
                      <a:pos x="72" y="36"/>
                    </a:cxn>
                    <a:cxn ang="0">
                      <a:pos x="67" y="55"/>
                    </a:cxn>
                    <a:cxn ang="0">
                      <a:pos x="11" y="30"/>
                    </a:cxn>
                    <a:cxn ang="0">
                      <a:pos x="6" y="36"/>
                    </a:cxn>
                    <a:cxn ang="0">
                      <a:pos x="11" y="41"/>
                    </a:cxn>
                    <a:cxn ang="0">
                      <a:pos x="16" y="36"/>
                    </a:cxn>
                    <a:cxn ang="0">
                      <a:pos x="11" y="30"/>
                    </a:cxn>
                    <a:cxn ang="0">
                      <a:pos x="18" y="12"/>
                    </a:cxn>
                    <a:cxn ang="0">
                      <a:pos x="13" y="18"/>
                    </a:cxn>
                    <a:cxn ang="0">
                      <a:pos x="18" y="23"/>
                    </a:cxn>
                    <a:cxn ang="0">
                      <a:pos x="24" y="18"/>
                    </a:cxn>
                    <a:cxn ang="0">
                      <a:pos x="18" y="12"/>
                    </a:cxn>
                    <a:cxn ang="0">
                      <a:pos x="45" y="22"/>
                    </a:cxn>
                    <a:cxn ang="0">
                      <a:pos x="43" y="18"/>
                    </a:cxn>
                    <a:cxn ang="0">
                      <a:pos x="40" y="20"/>
                    </a:cxn>
                    <a:cxn ang="0">
                      <a:pos x="36" y="36"/>
                    </a:cxn>
                    <a:cxn ang="0">
                      <a:pos x="29" y="41"/>
                    </a:cxn>
                    <a:cxn ang="0">
                      <a:pos x="34" y="51"/>
                    </a:cxn>
                    <a:cxn ang="0">
                      <a:pos x="44" y="45"/>
                    </a:cxn>
                    <a:cxn ang="0">
                      <a:pos x="41" y="37"/>
                    </a:cxn>
                    <a:cxn ang="0">
                      <a:pos x="45" y="22"/>
                    </a:cxn>
                    <a:cxn ang="0">
                      <a:pos x="36" y="5"/>
                    </a:cxn>
                    <a:cxn ang="0">
                      <a:pos x="31" y="10"/>
                    </a:cxn>
                    <a:cxn ang="0">
                      <a:pos x="36" y="15"/>
                    </a:cxn>
                    <a:cxn ang="0">
                      <a:pos x="42" y="10"/>
                    </a:cxn>
                    <a:cxn ang="0">
                      <a:pos x="36" y="5"/>
                    </a:cxn>
                    <a:cxn ang="0">
                      <a:pos x="54" y="12"/>
                    </a:cxn>
                    <a:cxn ang="0">
                      <a:pos x="49" y="18"/>
                    </a:cxn>
                    <a:cxn ang="0">
                      <a:pos x="54" y="23"/>
                    </a:cxn>
                    <a:cxn ang="0">
                      <a:pos x="60" y="18"/>
                    </a:cxn>
                    <a:cxn ang="0">
                      <a:pos x="54" y="12"/>
                    </a:cxn>
                    <a:cxn ang="0">
                      <a:pos x="62" y="30"/>
                    </a:cxn>
                    <a:cxn ang="0">
                      <a:pos x="57" y="36"/>
                    </a:cxn>
                    <a:cxn ang="0">
                      <a:pos x="62" y="41"/>
                    </a:cxn>
                    <a:cxn ang="0">
                      <a:pos x="67" y="36"/>
                    </a:cxn>
                    <a:cxn ang="0">
                      <a:pos x="62" y="30"/>
                    </a:cxn>
                  </a:cxnLst>
                  <a:rect l="0" t="0" r="r" b="b"/>
                  <a:pathLst>
                    <a:path w="72" h="56">
                      <a:moveTo>
                        <a:pt x="67" y="55"/>
                      </a:moveTo>
                      <a:cubicBezTo>
                        <a:pt x="66" y="56"/>
                        <a:pt x="66" y="56"/>
                        <a:pt x="65" y="56"/>
                      </a:cubicBezTo>
                      <a:cubicBezTo>
                        <a:pt x="8" y="56"/>
                        <a:pt x="8" y="56"/>
                        <a:pt x="8" y="56"/>
                      </a:cubicBezTo>
                      <a:cubicBezTo>
                        <a:pt x="7" y="56"/>
                        <a:pt x="7" y="56"/>
                        <a:pt x="6" y="55"/>
                      </a:cubicBezTo>
                      <a:cubicBezTo>
                        <a:pt x="2" y="49"/>
                        <a:pt x="0" y="42"/>
                        <a:pt x="0" y="36"/>
                      </a:cubicBezTo>
                      <a:cubicBezTo>
                        <a:pt x="0" y="16"/>
                        <a:pt x="17" y="0"/>
                        <a:pt x="36" y="0"/>
                      </a:cubicBezTo>
                      <a:cubicBezTo>
                        <a:pt x="56" y="0"/>
                        <a:pt x="72" y="16"/>
                        <a:pt x="72" y="36"/>
                      </a:cubicBezTo>
                      <a:cubicBezTo>
                        <a:pt x="72" y="42"/>
                        <a:pt x="70" y="49"/>
                        <a:pt x="67" y="55"/>
                      </a:cubicBezTo>
                      <a:close/>
                      <a:moveTo>
                        <a:pt x="11" y="30"/>
                      </a:moveTo>
                      <a:cubicBezTo>
                        <a:pt x="8" y="30"/>
                        <a:pt x="6" y="33"/>
                        <a:pt x="6" y="36"/>
                      </a:cubicBezTo>
                      <a:cubicBezTo>
                        <a:pt x="6" y="38"/>
                        <a:pt x="8" y="41"/>
                        <a:pt x="11" y="41"/>
                      </a:cubicBezTo>
                      <a:cubicBezTo>
                        <a:pt x="14" y="41"/>
                        <a:pt x="16" y="38"/>
                        <a:pt x="16" y="36"/>
                      </a:cubicBezTo>
                      <a:cubicBezTo>
                        <a:pt x="16" y="33"/>
                        <a:pt x="14" y="30"/>
                        <a:pt x="11" y="30"/>
                      </a:cubicBezTo>
                      <a:close/>
                      <a:moveTo>
                        <a:pt x="18" y="12"/>
                      </a:moveTo>
                      <a:cubicBezTo>
                        <a:pt x="16" y="12"/>
                        <a:pt x="13" y="15"/>
                        <a:pt x="13" y="18"/>
                      </a:cubicBezTo>
                      <a:cubicBezTo>
                        <a:pt x="13" y="20"/>
                        <a:pt x="16" y="23"/>
                        <a:pt x="18" y="23"/>
                      </a:cubicBezTo>
                      <a:cubicBezTo>
                        <a:pt x="21" y="23"/>
                        <a:pt x="24" y="20"/>
                        <a:pt x="24" y="18"/>
                      </a:cubicBezTo>
                      <a:cubicBezTo>
                        <a:pt x="24" y="15"/>
                        <a:pt x="21" y="12"/>
                        <a:pt x="18" y="12"/>
                      </a:cubicBezTo>
                      <a:close/>
                      <a:moveTo>
                        <a:pt x="45" y="22"/>
                      </a:moveTo>
                      <a:cubicBezTo>
                        <a:pt x="45" y="20"/>
                        <a:pt x="44" y="19"/>
                        <a:pt x="43" y="18"/>
                      </a:cubicBezTo>
                      <a:cubicBezTo>
                        <a:pt x="42" y="18"/>
                        <a:pt x="40" y="19"/>
                        <a:pt x="40" y="20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33" y="36"/>
                        <a:pt x="30" y="38"/>
                        <a:pt x="29" y="41"/>
                      </a:cubicBezTo>
                      <a:cubicBezTo>
                        <a:pt x="28" y="45"/>
                        <a:pt x="30" y="50"/>
                        <a:pt x="34" y="51"/>
                      </a:cubicBezTo>
                      <a:cubicBezTo>
                        <a:pt x="39" y="52"/>
                        <a:pt x="43" y="49"/>
                        <a:pt x="44" y="45"/>
                      </a:cubicBezTo>
                      <a:cubicBezTo>
                        <a:pt x="45" y="42"/>
                        <a:pt x="43" y="39"/>
                        <a:pt x="41" y="37"/>
                      </a:cubicBezTo>
                      <a:lnTo>
                        <a:pt x="45" y="22"/>
                      </a:lnTo>
                      <a:close/>
                      <a:moveTo>
                        <a:pt x="36" y="5"/>
                      </a:moveTo>
                      <a:cubicBezTo>
                        <a:pt x="34" y="5"/>
                        <a:pt x="31" y="7"/>
                        <a:pt x="31" y="10"/>
                      </a:cubicBezTo>
                      <a:cubicBezTo>
                        <a:pt x="31" y="13"/>
                        <a:pt x="34" y="15"/>
                        <a:pt x="36" y="15"/>
                      </a:cubicBezTo>
                      <a:cubicBezTo>
                        <a:pt x="39" y="15"/>
                        <a:pt x="42" y="13"/>
                        <a:pt x="42" y="10"/>
                      </a:cubicBezTo>
                      <a:cubicBezTo>
                        <a:pt x="42" y="7"/>
                        <a:pt x="39" y="5"/>
                        <a:pt x="36" y="5"/>
                      </a:cubicBezTo>
                      <a:close/>
                      <a:moveTo>
                        <a:pt x="54" y="12"/>
                      </a:moveTo>
                      <a:cubicBezTo>
                        <a:pt x="52" y="12"/>
                        <a:pt x="49" y="15"/>
                        <a:pt x="49" y="18"/>
                      </a:cubicBezTo>
                      <a:cubicBezTo>
                        <a:pt x="49" y="20"/>
                        <a:pt x="52" y="23"/>
                        <a:pt x="54" y="23"/>
                      </a:cubicBezTo>
                      <a:cubicBezTo>
                        <a:pt x="57" y="23"/>
                        <a:pt x="60" y="20"/>
                        <a:pt x="60" y="18"/>
                      </a:cubicBezTo>
                      <a:cubicBezTo>
                        <a:pt x="60" y="15"/>
                        <a:pt x="57" y="12"/>
                        <a:pt x="54" y="12"/>
                      </a:cubicBezTo>
                      <a:close/>
                      <a:moveTo>
                        <a:pt x="62" y="30"/>
                      </a:moveTo>
                      <a:cubicBezTo>
                        <a:pt x="59" y="30"/>
                        <a:pt x="57" y="33"/>
                        <a:pt x="57" y="36"/>
                      </a:cubicBezTo>
                      <a:cubicBezTo>
                        <a:pt x="57" y="38"/>
                        <a:pt x="59" y="41"/>
                        <a:pt x="62" y="41"/>
                      </a:cubicBezTo>
                      <a:cubicBezTo>
                        <a:pt x="65" y="41"/>
                        <a:pt x="67" y="38"/>
                        <a:pt x="67" y="36"/>
                      </a:cubicBezTo>
                      <a:cubicBezTo>
                        <a:pt x="67" y="33"/>
                        <a:pt x="65" y="30"/>
                        <a:pt x="62" y="3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7" name="Group 41"/>
              <p:cNvGrpSpPr/>
              <p:nvPr/>
            </p:nvGrpSpPr>
            <p:grpSpPr>
              <a:xfrm>
                <a:off x="7191099" y="3034497"/>
                <a:ext cx="448608" cy="435764"/>
                <a:chOff x="840159" y="3520106"/>
                <a:chExt cx="493370" cy="479245"/>
              </a:xfrm>
            </p:grpSpPr>
            <p:sp>
              <p:nvSpPr>
                <p:cNvPr id="28" name="Rectangle: Rounded Corners 42"/>
                <p:cNvSpPr/>
                <p:nvPr/>
              </p:nvSpPr>
              <p:spPr>
                <a:xfrm>
                  <a:off x="840159" y="3520106"/>
                  <a:ext cx="493370" cy="47924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Freeform: Shape 43"/>
                <p:cNvSpPr>
                  <a:spLocks/>
                </p:cNvSpPr>
                <p:nvPr/>
              </p:nvSpPr>
              <p:spPr bwMode="auto">
                <a:xfrm>
                  <a:off x="955869" y="3638690"/>
                  <a:ext cx="261950" cy="242077"/>
                </a:xfrm>
                <a:custGeom>
                  <a:avLst/>
                  <a:gdLst/>
                  <a:ahLst/>
                  <a:cxnLst>
                    <a:cxn ang="0">
                      <a:pos x="67" y="20"/>
                    </a:cxn>
                    <a:cxn ang="0">
                      <a:pos x="46" y="36"/>
                    </a:cxn>
                    <a:cxn ang="0">
                      <a:pos x="42" y="40"/>
                    </a:cxn>
                    <a:cxn ang="0">
                      <a:pos x="39" y="47"/>
                    </a:cxn>
                    <a:cxn ang="0">
                      <a:pos x="44" y="52"/>
                    </a:cxn>
                    <a:cxn ang="0">
                      <a:pos x="52" y="58"/>
                    </a:cxn>
                    <a:cxn ang="0">
                      <a:pos x="52" y="61"/>
                    </a:cxn>
                    <a:cxn ang="0">
                      <a:pos x="51" y="62"/>
                    </a:cxn>
                    <a:cxn ang="0">
                      <a:pos x="17" y="62"/>
                    </a:cxn>
                    <a:cxn ang="0">
                      <a:pos x="16" y="61"/>
                    </a:cxn>
                    <a:cxn ang="0">
                      <a:pos x="16" y="58"/>
                    </a:cxn>
                    <a:cxn ang="0">
                      <a:pos x="24" y="52"/>
                    </a:cxn>
                    <a:cxn ang="0">
                      <a:pos x="29" y="47"/>
                    </a:cxn>
                    <a:cxn ang="0">
                      <a:pos x="26" y="40"/>
                    </a:cxn>
                    <a:cxn ang="0">
                      <a:pos x="22" y="36"/>
                    </a:cxn>
                    <a:cxn ang="0">
                      <a:pos x="0" y="20"/>
                    </a:cxn>
                    <a:cxn ang="0">
                      <a:pos x="0" y="15"/>
                    </a:cxn>
                    <a:cxn ang="0">
                      <a:pos x="4" y="11"/>
                    </a:cxn>
                    <a:cxn ang="0">
                      <a:pos x="16" y="11"/>
                    </a:cxn>
                    <a:cxn ang="0">
                      <a:pos x="16" y="7"/>
                    </a:cxn>
                    <a:cxn ang="0">
                      <a:pos x="22" y="0"/>
                    </a:cxn>
                    <a:cxn ang="0">
                      <a:pos x="45" y="0"/>
                    </a:cxn>
                    <a:cxn ang="0">
                      <a:pos x="52" y="7"/>
                    </a:cxn>
                    <a:cxn ang="0">
                      <a:pos x="52" y="11"/>
                    </a:cxn>
                    <a:cxn ang="0">
                      <a:pos x="63" y="11"/>
                    </a:cxn>
                    <a:cxn ang="0">
                      <a:pos x="67" y="15"/>
                    </a:cxn>
                    <a:cxn ang="0">
                      <a:pos x="67" y="20"/>
                    </a:cxn>
                    <a:cxn ang="0">
                      <a:pos x="16" y="16"/>
                    </a:cxn>
                    <a:cxn ang="0">
                      <a:pos x="6" y="16"/>
                    </a:cxn>
                    <a:cxn ang="0">
                      <a:pos x="6" y="20"/>
                    </a:cxn>
                    <a:cxn ang="0">
                      <a:pos x="19" y="31"/>
                    </a:cxn>
                    <a:cxn ang="0">
                      <a:pos x="16" y="16"/>
                    </a:cxn>
                    <a:cxn ang="0">
                      <a:pos x="62" y="16"/>
                    </a:cxn>
                    <a:cxn ang="0">
                      <a:pos x="52" y="16"/>
                    </a:cxn>
                    <a:cxn ang="0">
                      <a:pos x="49" y="31"/>
                    </a:cxn>
                    <a:cxn ang="0">
                      <a:pos x="62" y="20"/>
                    </a:cxn>
                    <a:cxn ang="0">
                      <a:pos x="62" y="16"/>
                    </a:cxn>
                  </a:cxnLst>
                  <a:rect l="0" t="0" r="r" b="b"/>
                  <a:pathLst>
                    <a:path w="67" h="62">
                      <a:moveTo>
                        <a:pt x="67" y="20"/>
                      </a:moveTo>
                      <a:cubicBezTo>
                        <a:pt x="67" y="27"/>
                        <a:pt x="58" y="36"/>
                        <a:pt x="46" y="36"/>
                      </a:cubicBezTo>
                      <a:cubicBezTo>
                        <a:pt x="44" y="38"/>
                        <a:pt x="42" y="40"/>
                        <a:pt x="42" y="40"/>
                      </a:cubicBezTo>
                      <a:cubicBezTo>
                        <a:pt x="40" y="42"/>
                        <a:pt x="39" y="44"/>
                        <a:pt x="39" y="47"/>
                      </a:cubicBezTo>
                      <a:cubicBezTo>
                        <a:pt x="39" y="49"/>
                        <a:pt x="40" y="52"/>
                        <a:pt x="44" y="52"/>
                      </a:cubicBezTo>
                      <a:cubicBezTo>
                        <a:pt x="48" y="52"/>
                        <a:pt x="52" y="54"/>
                        <a:pt x="52" y="58"/>
                      </a:cubicBezTo>
                      <a:cubicBezTo>
                        <a:pt x="52" y="61"/>
                        <a:pt x="52" y="61"/>
                        <a:pt x="52" y="61"/>
                      </a:cubicBezTo>
                      <a:cubicBezTo>
                        <a:pt x="52" y="62"/>
                        <a:pt x="51" y="62"/>
                        <a:pt x="51" y="62"/>
                      </a:cubicBezTo>
                      <a:cubicBezTo>
                        <a:pt x="17" y="62"/>
                        <a:pt x="17" y="62"/>
                        <a:pt x="17" y="62"/>
                      </a:cubicBezTo>
                      <a:cubicBezTo>
                        <a:pt x="16" y="62"/>
                        <a:pt x="16" y="62"/>
                        <a:pt x="16" y="61"/>
                      </a:cubicBezTo>
                      <a:cubicBezTo>
                        <a:pt x="16" y="58"/>
                        <a:pt x="16" y="58"/>
                        <a:pt x="16" y="58"/>
                      </a:cubicBezTo>
                      <a:cubicBezTo>
                        <a:pt x="16" y="54"/>
                        <a:pt x="20" y="52"/>
                        <a:pt x="24" y="52"/>
                      </a:cubicBezTo>
                      <a:cubicBezTo>
                        <a:pt x="27" y="52"/>
                        <a:pt x="29" y="49"/>
                        <a:pt x="29" y="47"/>
                      </a:cubicBezTo>
                      <a:cubicBezTo>
                        <a:pt x="29" y="44"/>
                        <a:pt x="28" y="42"/>
                        <a:pt x="26" y="40"/>
                      </a:cubicBezTo>
                      <a:cubicBezTo>
                        <a:pt x="25" y="40"/>
                        <a:pt x="24" y="38"/>
                        <a:pt x="22" y="36"/>
                      </a:cubicBezTo>
                      <a:cubicBezTo>
                        <a:pt x="10" y="36"/>
                        <a:pt x="0" y="27"/>
                        <a:pt x="0" y="2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2"/>
                        <a:pt x="2" y="11"/>
                        <a:pt x="4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6" y="3"/>
                        <a:pt x="19" y="0"/>
                        <a:pt x="22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9" y="0"/>
                        <a:pt x="52" y="3"/>
                        <a:pt x="52" y="7"/>
                      </a:cubicBezTo>
                      <a:cubicBezTo>
                        <a:pt x="52" y="11"/>
                        <a:pt x="52" y="11"/>
                        <a:pt x="52" y="11"/>
                      </a:cubicBezTo>
                      <a:cubicBezTo>
                        <a:pt x="63" y="11"/>
                        <a:pt x="63" y="11"/>
                        <a:pt x="63" y="11"/>
                      </a:cubicBezTo>
                      <a:cubicBezTo>
                        <a:pt x="66" y="11"/>
                        <a:pt x="67" y="12"/>
                        <a:pt x="67" y="15"/>
                      </a:cubicBezTo>
                      <a:lnTo>
                        <a:pt x="67" y="20"/>
                      </a:lnTo>
                      <a:close/>
                      <a:moveTo>
                        <a:pt x="16" y="16"/>
                      </a:move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4"/>
                        <a:pt x="11" y="29"/>
                        <a:pt x="19" y="31"/>
                      </a:cubicBezTo>
                      <a:cubicBezTo>
                        <a:pt x="17" y="27"/>
                        <a:pt x="16" y="22"/>
                        <a:pt x="16" y="16"/>
                      </a:cubicBezTo>
                      <a:close/>
                      <a:moveTo>
                        <a:pt x="62" y="16"/>
                      </a:move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22"/>
                        <a:pt x="51" y="27"/>
                        <a:pt x="49" y="31"/>
                      </a:cubicBezTo>
                      <a:cubicBezTo>
                        <a:pt x="57" y="29"/>
                        <a:pt x="62" y="24"/>
                        <a:pt x="62" y="20"/>
                      </a:cubicBezTo>
                      <a:lnTo>
                        <a:pt x="6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sp>
        <p:nvSpPr>
          <p:cNvPr id="56" name="Title 1"/>
          <p:cNvSpPr txBox="1">
            <a:spLocks/>
          </p:cNvSpPr>
          <p:nvPr/>
        </p:nvSpPr>
        <p:spPr>
          <a:xfrm>
            <a:off x="700180" y="942026"/>
            <a:ext cx="6090384" cy="146402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TW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從動畫觀看者的角度，時常會去找尋各種影片。</a:t>
            </a:r>
            <a:endParaRPr lang="en-US" altLang="zh-TW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但篩選方法總得依照網頁設計者的選擇而定。</a:t>
            </a:r>
            <a:endParaRPr lang="en-US" altLang="zh-TW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因此使用</a:t>
            </a:r>
            <a:r>
              <a:rPr lang="en-US" altLang="zh-TW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TW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巴哈姆特動畫瘋</a:t>
            </a:r>
            <a:r>
              <a:rPr lang="en-US" altLang="zh-TW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TW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網站的資料，</a:t>
            </a:r>
            <a:endParaRPr lang="en-US" altLang="zh-TW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藉由他們詳細的分類來增加搜尋選項。</a:t>
            </a:r>
            <a:endParaRPr lang="en-US" altLang="zh-TW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807C9275-B2A5-4736-A730-F66C81E35D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4580480" y="36323"/>
            <a:ext cx="6855716" cy="5996349"/>
          </a:xfrm>
          <a:prstGeom prst="rect">
            <a:avLst/>
          </a:prstGeom>
        </p:spPr>
      </p:pic>
      <p:grpSp>
        <p:nvGrpSpPr>
          <p:cNvPr id="62" name="群組 61">
            <a:extLst>
              <a:ext uri="{FF2B5EF4-FFF2-40B4-BE49-F238E27FC236}">
                <a16:creationId xmlns:a16="http://schemas.microsoft.com/office/drawing/2014/main" id="{116EDC86-B93D-4BFA-AC68-C8451B7ADFC8}"/>
              </a:ext>
            </a:extLst>
          </p:cNvPr>
          <p:cNvGrpSpPr/>
          <p:nvPr/>
        </p:nvGrpSpPr>
        <p:grpSpPr>
          <a:xfrm>
            <a:off x="2022391" y="2692798"/>
            <a:ext cx="2582456" cy="2035485"/>
            <a:chOff x="1136424" y="1781592"/>
            <a:chExt cx="3305560" cy="2850065"/>
          </a:xfrm>
        </p:grpSpPr>
        <p:grpSp>
          <p:nvGrpSpPr>
            <p:cNvPr id="4" name="Group 3"/>
            <p:cNvGrpSpPr/>
            <p:nvPr/>
          </p:nvGrpSpPr>
          <p:grpSpPr>
            <a:xfrm>
              <a:off x="2489110" y="1781592"/>
              <a:ext cx="1952874" cy="2571169"/>
              <a:chOff x="2251455" y="1453526"/>
              <a:chExt cx="2147724" cy="2827719"/>
            </a:xfrm>
          </p:grpSpPr>
          <p:sp>
            <p:nvSpPr>
              <p:cNvPr id="49" name="Rectangle: Rounded Corners 4"/>
              <p:cNvSpPr/>
              <p:nvPr/>
            </p:nvSpPr>
            <p:spPr>
              <a:xfrm>
                <a:off x="3263905" y="2286403"/>
                <a:ext cx="122825" cy="1994842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Rectangle: Rounded Corners 5"/>
              <p:cNvSpPr/>
              <p:nvPr/>
            </p:nvSpPr>
            <p:spPr>
              <a:xfrm rot="18638012">
                <a:off x="3465912" y="3772852"/>
                <a:ext cx="122825" cy="55932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Rectangle: Rounded Corners 6"/>
              <p:cNvSpPr/>
              <p:nvPr/>
            </p:nvSpPr>
            <p:spPr>
              <a:xfrm rot="2961988" flipH="1">
                <a:off x="3073088" y="3772851"/>
                <a:ext cx="122825" cy="55932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Rectangle: Top Corners Rounded 7"/>
              <p:cNvSpPr/>
              <p:nvPr/>
            </p:nvSpPr>
            <p:spPr>
              <a:xfrm rot="10800000">
                <a:off x="2320243" y="1524367"/>
                <a:ext cx="2010148" cy="1281432"/>
              </a:xfrm>
              <a:prstGeom prst="round2SameRect">
                <a:avLst>
                  <a:gd name="adj1" fmla="val 8651"/>
                  <a:gd name="adj2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Rectangle 8"/>
              <p:cNvSpPr/>
              <p:nvPr/>
            </p:nvSpPr>
            <p:spPr>
              <a:xfrm>
                <a:off x="2251455" y="1453526"/>
                <a:ext cx="2147724" cy="14168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Rectangle: Top Corners Rounded 9"/>
              <p:cNvSpPr/>
              <p:nvPr/>
            </p:nvSpPr>
            <p:spPr>
              <a:xfrm rot="10800000">
                <a:off x="2388557" y="1624517"/>
                <a:ext cx="1873522" cy="1103192"/>
              </a:xfrm>
              <a:prstGeom prst="round2SameRect">
                <a:avLst>
                  <a:gd name="adj1" fmla="val 8651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grpSp>
          <p:nvGrpSpPr>
            <p:cNvPr id="5" name="Group 10"/>
            <p:cNvGrpSpPr/>
            <p:nvPr/>
          </p:nvGrpSpPr>
          <p:grpSpPr>
            <a:xfrm>
              <a:off x="1136424" y="2003142"/>
              <a:ext cx="2108233" cy="2628515"/>
              <a:chOff x="763805" y="1583131"/>
              <a:chExt cx="2318591" cy="2890803"/>
            </a:xfrm>
            <a:solidFill>
              <a:schemeClr val="accent1"/>
            </a:solidFill>
          </p:grpSpPr>
          <p:sp>
            <p:nvSpPr>
              <p:cNvPr id="44" name="Rectangle 11"/>
              <p:cNvSpPr/>
              <p:nvPr/>
            </p:nvSpPr>
            <p:spPr>
              <a:xfrm rot="19738725" flipV="1">
                <a:off x="2188157" y="1976141"/>
                <a:ext cx="894239" cy="545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5" name="Group 12"/>
              <p:cNvGrpSpPr/>
              <p:nvPr/>
            </p:nvGrpSpPr>
            <p:grpSpPr>
              <a:xfrm>
                <a:off x="763805" y="1583131"/>
                <a:ext cx="1541131" cy="2890803"/>
                <a:chOff x="1482726" y="1941513"/>
                <a:chExt cx="1290638" cy="2420937"/>
              </a:xfrm>
              <a:grpFill/>
            </p:grpSpPr>
            <p:sp>
              <p:nvSpPr>
                <p:cNvPr id="46" name="Freeform: Shape 13"/>
                <p:cNvSpPr>
                  <a:spLocks/>
                </p:cNvSpPr>
                <p:nvPr/>
              </p:nvSpPr>
              <p:spPr bwMode="auto">
                <a:xfrm>
                  <a:off x="1482726" y="2428875"/>
                  <a:ext cx="1290638" cy="1933575"/>
                </a:xfrm>
                <a:custGeom>
                  <a:avLst/>
                  <a:gdLst/>
                  <a:ahLst/>
                  <a:cxnLst>
                    <a:cxn ang="0">
                      <a:pos x="490" y="13"/>
                    </a:cxn>
                    <a:cxn ang="0">
                      <a:pos x="442" y="12"/>
                    </a:cxn>
                    <a:cxn ang="0">
                      <a:pos x="269" y="31"/>
                    </a:cxn>
                    <a:cxn ang="0">
                      <a:pos x="224" y="11"/>
                    </a:cxn>
                    <a:cxn ang="0">
                      <a:pos x="224" y="11"/>
                    </a:cxn>
                    <a:cxn ang="0">
                      <a:pos x="200" y="36"/>
                    </a:cxn>
                    <a:cxn ang="0">
                      <a:pos x="176" y="11"/>
                    </a:cxn>
                    <a:cxn ang="0">
                      <a:pos x="135" y="30"/>
                    </a:cxn>
                    <a:cxn ang="0">
                      <a:pos x="15" y="333"/>
                    </a:cxn>
                    <a:cxn ang="0">
                      <a:pos x="53" y="368"/>
                    </a:cxn>
                    <a:cxn ang="0">
                      <a:pos x="56" y="368"/>
                    </a:cxn>
                    <a:cxn ang="0">
                      <a:pos x="91" y="327"/>
                    </a:cxn>
                    <a:cxn ang="0">
                      <a:pos x="99" y="192"/>
                    </a:cxn>
                    <a:cxn ang="0">
                      <a:pos x="99" y="315"/>
                    </a:cxn>
                    <a:cxn ang="0">
                      <a:pos x="100" y="352"/>
                    </a:cxn>
                    <a:cxn ang="0">
                      <a:pos x="80" y="713"/>
                    </a:cxn>
                    <a:cxn ang="0">
                      <a:pos x="122" y="762"/>
                    </a:cxn>
                    <a:cxn ang="0">
                      <a:pos x="126" y="762"/>
                    </a:cxn>
                    <a:cxn ang="0">
                      <a:pos x="171" y="720"/>
                    </a:cxn>
                    <a:cxn ang="0">
                      <a:pos x="193" y="402"/>
                    </a:cxn>
                    <a:cxn ang="0">
                      <a:pos x="200" y="402"/>
                    </a:cxn>
                    <a:cxn ang="0">
                      <a:pos x="208" y="402"/>
                    </a:cxn>
                    <a:cxn ang="0">
                      <a:pos x="238" y="721"/>
                    </a:cxn>
                    <a:cxn ang="0">
                      <a:pos x="283" y="762"/>
                    </a:cxn>
                    <a:cxn ang="0">
                      <a:pos x="287" y="762"/>
                    </a:cxn>
                    <a:cxn ang="0">
                      <a:pos x="328" y="713"/>
                    </a:cxn>
                    <a:cxn ang="0">
                      <a:pos x="303" y="350"/>
                    </a:cxn>
                    <a:cxn ang="0">
                      <a:pos x="301" y="315"/>
                    </a:cxn>
                    <a:cxn ang="0">
                      <a:pos x="301" y="133"/>
                    </a:cxn>
                    <a:cxn ang="0">
                      <a:pos x="342" y="138"/>
                    </a:cxn>
                    <a:cxn ang="0">
                      <a:pos x="488" y="73"/>
                    </a:cxn>
                    <a:cxn ang="0">
                      <a:pos x="500" y="26"/>
                    </a:cxn>
                  </a:cxnLst>
                  <a:rect l="0" t="0" r="r" b="b"/>
                  <a:pathLst>
                    <a:path w="507" h="762">
                      <a:moveTo>
                        <a:pt x="490" y="13"/>
                      </a:moveTo>
                      <a:cubicBezTo>
                        <a:pt x="477" y="1"/>
                        <a:pt x="456" y="0"/>
                        <a:pt x="442" y="12"/>
                      </a:cubicBezTo>
                      <a:cubicBezTo>
                        <a:pt x="369" y="67"/>
                        <a:pt x="343" y="79"/>
                        <a:pt x="269" y="31"/>
                      </a:cubicBezTo>
                      <a:cubicBezTo>
                        <a:pt x="263" y="27"/>
                        <a:pt x="237" y="14"/>
                        <a:pt x="224" y="11"/>
                      </a:cubicBezTo>
                      <a:cubicBezTo>
                        <a:pt x="224" y="11"/>
                        <a:pt x="224" y="11"/>
                        <a:pt x="224" y="11"/>
                      </a:cubicBezTo>
                      <a:cubicBezTo>
                        <a:pt x="200" y="36"/>
                        <a:pt x="200" y="36"/>
                        <a:pt x="200" y="36"/>
                      </a:cubicBezTo>
                      <a:cubicBezTo>
                        <a:pt x="176" y="11"/>
                        <a:pt x="176" y="11"/>
                        <a:pt x="176" y="11"/>
                      </a:cubicBezTo>
                      <a:cubicBezTo>
                        <a:pt x="164" y="14"/>
                        <a:pt x="137" y="28"/>
                        <a:pt x="135" y="30"/>
                      </a:cubicBezTo>
                      <a:cubicBezTo>
                        <a:pt x="64" y="73"/>
                        <a:pt x="0" y="140"/>
                        <a:pt x="15" y="333"/>
                      </a:cubicBezTo>
                      <a:cubicBezTo>
                        <a:pt x="17" y="353"/>
                        <a:pt x="33" y="368"/>
                        <a:pt x="53" y="368"/>
                      </a:cubicBezTo>
                      <a:cubicBezTo>
                        <a:pt x="54" y="368"/>
                        <a:pt x="55" y="368"/>
                        <a:pt x="56" y="368"/>
                      </a:cubicBezTo>
                      <a:cubicBezTo>
                        <a:pt x="77" y="367"/>
                        <a:pt x="93" y="348"/>
                        <a:pt x="91" y="327"/>
                      </a:cubicBezTo>
                      <a:cubicBezTo>
                        <a:pt x="87" y="267"/>
                        <a:pt x="90" y="224"/>
                        <a:pt x="99" y="192"/>
                      </a:cubicBezTo>
                      <a:cubicBezTo>
                        <a:pt x="99" y="315"/>
                        <a:pt x="99" y="315"/>
                        <a:pt x="99" y="315"/>
                      </a:cubicBezTo>
                      <a:cubicBezTo>
                        <a:pt x="99" y="328"/>
                        <a:pt x="99" y="319"/>
                        <a:pt x="100" y="352"/>
                      </a:cubicBezTo>
                      <a:cubicBezTo>
                        <a:pt x="80" y="713"/>
                        <a:pt x="80" y="713"/>
                        <a:pt x="80" y="713"/>
                      </a:cubicBezTo>
                      <a:cubicBezTo>
                        <a:pt x="79" y="738"/>
                        <a:pt x="97" y="760"/>
                        <a:pt x="122" y="762"/>
                      </a:cubicBezTo>
                      <a:cubicBezTo>
                        <a:pt x="123" y="762"/>
                        <a:pt x="125" y="762"/>
                        <a:pt x="126" y="762"/>
                      </a:cubicBezTo>
                      <a:cubicBezTo>
                        <a:pt x="149" y="762"/>
                        <a:pt x="169" y="744"/>
                        <a:pt x="171" y="720"/>
                      </a:cubicBezTo>
                      <a:cubicBezTo>
                        <a:pt x="193" y="402"/>
                        <a:pt x="193" y="402"/>
                        <a:pt x="193" y="402"/>
                      </a:cubicBezTo>
                      <a:cubicBezTo>
                        <a:pt x="195" y="402"/>
                        <a:pt x="199" y="402"/>
                        <a:pt x="200" y="402"/>
                      </a:cubicBezTo>
                      <a:cubicBezTo>
                        <a:pt x="204" y="402"/>
                        <a:pt x="205" y="402"/>
                        <a:pt x="208" y="402"/>
                      </a:cubicBezTo>
                      <a:cubicBezTo>
                        <a:pt x="238" y="721"/>
                        <a:pt x="238" y="721"/>
                        <a:pt x="238" y="721"/>
                      </a:cubicBezTo>
                      <a:cubicBezTo>
                        <a:pt x="240" y="744"/>
                        <a:pt x="259" y="762"/>
                        <a:pt x="283" y="762"/>
                      </a:cubicBezTo>
                      <a:cubicBezTo>
                        <a:pt x="284" y="762"/>
                        <a:pt x="285" y="762"/>
                        <a:pt x="287" y="762"/>
                      </a:cubicBezTo>
                      <a:cubicBezTo>
                        <a:pt x="312" y="760"/>
                        <a:pt x="330" y="738"/>
                        <a:pt x="328" y="713"/>
                      </a:cubicBezTo>
                      <a:cubicBezTo>
                        <a:pt x="328" y="713"/>
                        <a:pt x="303" y="351"/>
                        <a:pt x="303" y="350"/>
                      </a:cubicBezTo>
                      <a:cubicBezTo>
                        <a:pt x="301" y="315"/>
                        <a:pt x="301" y="325"/>
                        <a:pt x="301" y="315"/>
                      </a:cubicBezTo>
                      <a:cubicBezTo>
                        <a:pt x="301" y="133"/>
                        <a:pt x="301" y="133"/>
                        <a:pt x="301" y="133"/>
                      </a:cubicBezTo>
                      <a:cubicBezTo>
                        <a:pt x="315" y="136"/>
                        <a:pt x="329" y="138"/>
                        <a:pt x="342" y="138"/>
                      </a:cubicBezTo>
                      <a:cubicBezTo>
                        <a:pt x="395" y="138"/>
                        <a:pt x="441" y="108"/>
                        <a:pt x="488" y="73"/>
                      </a:cubicBezTo>
                      <a:cubicBezTo>
                        <a:pt x="503" y="62"/>
                        <a:pt x="507" y="42"/>
                        <a:pt x="500" y="26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Freeform: Shape 14"/>
                <p:cNvSpPr>
                  <a:spLocks/>
                </p:cNvSpPr>
                <p:nvPr/>
              </p:nvSpPr>
              <p:spPr bwMode="auto">
                <a:xfrm>
                  <a:off x="1931988" y="2530475"/>
                  <a:ext cx="122238" cy="484188"/>
                </a:xfrm>
                <a:custGeom>
                  <a:avLst/>
                  <a:gdLst/>
                  <a:ahLst/>
                  <a:cxnLst>
                    <a:cxn ang="0">
                      <a:pos x="40" y="305"/>
                    </a:cxn>
                    <a:cxn ang="0">
                      <a:pos x="38" y="305"/>
                    </a:cxn>
                    <a:cxn ang="0">
                      <a:pos x="0" y="254"/>
                    </a:cxn>
                    <a:cxn ang="0">
                      <a:pos x="38" y="0"/>
                    </a:cxn>
                    <a:cxn ang="0">
                      <a:pos x="40" y="0"/>
                    </a:cxn>
                    <a:cxn ang="0">
                      <a:pos x="77" y="254"/>
                    </a:cxn>
                    <a:cxn ang="0">
                      <a:pos x="40" y="305"/>
                    </a:cxn>
                  </a:cxnLst>
                  <a:rect l="0" t="0" r="r" b="b"/>
                  <a:pathLst>
                    <a:path w="77" h="305">
                      <a:moveTo>
                        <a:pt x="40" y="305"/>
                      </a:moveTo>
                      <a:lnTo>
                        <a:pt x="38" y="305"/>
                      </a:lnTo>
                      <a:lnTo>
                        <a:pt x="0" y="254"/>
                      </a:lnTo>
                      <a:lnTo>
                        <a:pt x="38" y="0"/>
                      </a:lnTo>
                      <a:lnTo>
                        <a:pt x="40" y="0"/>
                      </a:lnTo>
                      <a:lnTo>
                        <a:pt x="77" y="254"/>
                      </a:lnTo>
                      <a:lnTo>
                        <a:pt x="40" y="30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Freeform: Shape 15"/>
                <p:cNvSpPr>
                  <a:spLocks/>
                </p:cNvSpPr>
                <p:nvPr/>
              </p:nvSpPr>
              <p:spPr bwMode="auto">
                <a:xfrm>
                  <a:off x="1743076" y="1941513"/>
                  <a:ext cx="501650" cy="501650"/>
                </a:xfrm>
                <a:custGeom>
                  <a:avLst/>
                  <a:gdLst/>
                  <a:ahLst/>
                  <a:cxnLst>
                    <a:cxn ang="0">
                      <a:pos x="197" y="99"/>
                    </a:cxn>
                    <a:cxn ang="0">
                      <a:pos x="98" y="198"/>
                    </a:cxn>
                    <a:cxn ang="0">
                      <a:pos x="0" y="99"/>
                    </a:cxn>
                    <a:cxn ang="0">
                      <a:pos x="98" y="0"/>
                    </a:cxn>
                    <a:cxn ang="0">
                      <a:pos x="197" y="99"/>
                    </a:cxn>
                    <a:cxn ang="0">
                      <a:pos x="197" y="99"/>
                    </a:cxn>
                    <a:cxn ang="0">
                      <a:pos x="197" y="99"/>
                    </a:cxn>
                  </a:cxnLst>
                  <a:rect l="0" t="0" r="r" b="b"/>
                  <a:pathLst>
                    <a:path w="197" h="198">
                      <a:moveTo>
                        <a:pt x="197" y="99"/>
                      </a:moveTo>
                      <a:cubicBezTo>
                        <a:pt x="197" y="153"/>
                        <a:pt x="153" y="198"/>
                        <a:pt x="98" y="198"/>
                      </a:cubicBezTo>
                      <a:cubicBezTo>
                        <a:pt x="44" y="198"/>
                        <a:pt x="0" y="153"/>
                        <a:pt x="0" y="99"/>
                      </a:cubicBezTo>
                      <a:cubicBezTo>
                        <a:pt x="0" y="44"/>
                        <a:pt x="44" y="0"/>
                        <a:pt x="98" y="0"/>
                      </a:cubicBezTo>
                      <a:cubicBezTo>
                        <a:pt x="153" y="0"/>
                        <a:pt x="197" y="44"/>
                        <a:pt x="197" y="99"/>
                      </a:cubicBezTo>
                      <a:close/>
                      <a:moveTo>
                        <a:pt x="197" y="99"/>
                      </a:moveTo>
                      <a:cubicBezTo>
                        <a:pt x="197" y="99"/>
                        <a:pt x="197" y="99"/>
                        <a:pt x="197" y="99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18" name="Group 44"/>
            <p:cNvGrpSpPr/>
            <p:nvPr/>
          </p:nvGrpSpPr>
          <p:grpSpPr>
            <a:xfrm>
              <a:off x="2792316" y="2093712"/>
              <a:ext cx="1348423" cy="674436"/>
              <a:chOff x="2680170" y="1809490"/>
              <a:chExt cx="1482967" cy="741731"/>
            </a:xfrm>
          </p:grpSpPr>
          <p:grpSp>
            <p:nvGrpSpPr>
              <p:cNvPr id="19" name="Group 45"/>
              <p:cNvGrpSpPr/>
              <p:nvPr/>
            </p:nvGrpSpPr>
            <p:grpSpPr>
              <a:xfrm>
                <a:off x="2680170" y="1839066"/>
                <a:ext cx="1225539" cy="679566"/>
                <a:chOff x="2680170" y="1839066"/>
                <a:chExt cx="1225539" cy="679566"/>
              </a:xfrm>
            </p:grpSpPr>
            <p:sp>
              <p:nvSpPr>
                <p:cNvPr id="25" name="Rectangle 51"/>
                <p:cNvSpPr/>
                <p:nvPr/>
              </p:nvSpPr>
              <p:spPr>
                <a:xfrm rot="19277956" flipV="1">
                  <a:off x="2680170" y="2259060"/>
                  <a:ext cx="679566" cy="45719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Rectangle 52"/>
                <p:cNvSpPr/>
                <p:nvPr/>
              </p:nvSpPr>
              <p:spPr>
                <a:xfrm rot="18399238" flipV="1">
                  <a:off x="3543067" y="2155989"/>
                  <a:ext cx="679566" cy="45719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Rectangle 53"/>
                <p:cNvSpPr/>
                <p:nvPr/>
              </p:nvSpPr>
              <p:spPr>
                <a:xfrm rot="2328024" flipV="1">
                  <a:off x="3173758" y="2239766"/>
                  <a:ext cx="627353" cy="45719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0" name="Group 46"/>
              <p:cNvGrpSpPr/>
              <p:nvPr/>
            </p:nvGrpSpPr>
            <p:grpSpPr>
              <a:xfrm>
                <a:off x="2681807" y="1809490"/>
                <a:ext cx="1481330" cy="741731"/>
                <a:chOff x="2694507" y="1809490"/>
                <a:chExt cx="1481330" cy="741731"/>
              </a:xfrm>
            </p:grpSpPr>
            <p:sp>
              <p:nvSpPr>
                <p:cNvPr id="21" name="Oval 47"/>
                <p:cNvSpPr/>
                <p:nvPr/>
              </p:nvSpPr>
              <p:spPr>
                <a:xfrm>
                  <a:off x="2694507" y="2371314"/>
                  <a:ext cx="179907" cy="179907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Oval 48"/>
                <p:cNvSpPr/>
                <p:nvPr/>
              </p:nvSpPr>
              <p:spPr>
                <a:xfrm>
                  <a:off x="3173951" y="1989397"/>
                  <a:ext cx="179907" cy="17990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Oval 49"/>
                <p:cNvSpPr/>
                <p:nvPr/>
              </p:nvSpPr>
              <p:spPr>
                <a:xfrm>
                  <a:off x="3599645" y="2356452"/>
                  <a:ext cx="179907" cy="179907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Oval 50"/>
                <p:cNvSpPr/>
                <p:nvPr/>
              </p:nvSpPr>
              <p:spPr>
                <a:xfrm>
                  <a:off x="3995930" y="1809490"/>
                  <a:ext cx="179907" cy="179907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553E8E38-6C26-4CD6-B5FD-70548C2C6E98}"/>
                </a:ext>
              </a:extLst>
            </p:cNvPr>
            <p:cNvSpPr txBox="1"/>
            <p:nvPr/>
          </p:nvSpPr>
          <p:spPr>
            <a:xfrm>
              <a:off x="3160722" y="1925171"/>
              <a:ext cx="953147" cy="3906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1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觀看數</a:t>
              </a:r>
              <a:endParaRPr lang="zh-TW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5252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BE1021D1-EB82-447B-8893-3D3A82C495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478C2E1-9276-4EFD-A061-203CECAD46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8576F878-D961-4975-B42B-95BEF48C727F}"/>
              </a:ext>
            </a:extLst>
          </p:cNvPr>
          <p:cNvSpPr/>
          <p:nvPr/>
        </p:nvSpPr>
        <p:spPr>
          <a:xfrm>
            <a:off x="4093793" y="1092512"/>
            <a:ext cx="2674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41ECE763-AED7-4F9D-B764-CA20B8789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756" y="2227788"/>
            <a:ext cx="43924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TW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方法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>
            <a:extLst>
              <a:ext uri="{FF2B5EF4-FFF2-40B4-BE49-F238E27FC236}">
                <a16:creationId xmlns:a16="http://schemas.microsoft.com/office/drawing/2014/main" id="{C18C6EB7-A3B1-495E-A61E-2E8420C3DE3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grpSp>
        <p:nvGrpSpPr>
          <p:cNvPr id="4" name="Group 87"/>
          <p:cNvGrpSpPr/>
          <p:nvPr/>
        </p:nvGrpSpPr>
        <p:grpSpPr>
          <a:xfrm>
            <a:off x="1573116" y="869167"/>
            <a:ext cx="2857831" cy="2493469"/>
            <a:chOff x="1307468" y="1697288"/>
            <a:chExt cx="2713719" cy="2351575"/>
          </a:xfrm>
        </p:grpSpPr>
        <p:grpSp>
          <p:nvGrpSpPr>
            <p:cNvPr id="53" name="Group 88"/>
            <p:cNvGrpSpPr/>
            <p:nvPr/>
          </p:nvGrpSpPr>
          <p:grpSpPr>
            <a:xfrm>
              <a:off x="1410010" y="1697288"/>
              <a:ext cx="2611177" cy="2139516"/>
              <a:chOff x="1193500" y="1491637"/>
              <a:chExt cx="3761195" cy="2139516"/>
            </a:xfrm>
          </p:grpSpPr>
          <p:grpSp>
            <p:nvGrpSpPr>
              <p:cNvPr id="57" name="Group 92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64" name="TextBox 99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 lnSpcReduction="100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TW" altLang="en-US" sz="1600" dirty="0">
                      <a:ea typeface="微软雅黑" panose="020B0503020204020204" pitchFamily="34" charset="-122"/>
                    </a:rPr>
                    <a:t>作為主要程式語言，亦使用到以下技術寫入</a:t>
                  </a:r>
                  <a:r>
                    <a:rPr lang="en-US" altLang="zh-TW" sz="1600" dirty="0">
                      <a:ea typeface="微软雅黑" panose="020B0503020204020204" pitchFamily="34" charset="-122"/>
                    </a:rPr>
                    <a:t>Python</a:t>
                  </a:r>
                  <a:r>
                    <a:rPr lang="zh-TW" altLang="en-US" sz="1600" dirty="0">
                      <a:ea typeface="微软雅黑" panose="020B0503020204020204" pitchFamily="34" charset="-122"/>
                    </a:rPr>
                    <a:t>主程式</a:t>
                  </a:r>
                  <a:endParaRPr lang="zh-CN" altLang="en-US" sz="1600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5" name="Rectangle 100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fontScale="92500" lnSpcReduction="10000"/>
                </a:bodyPr>
                <a:lstStyle/>
                <a:p>
                  <a:r>
                    <a:rPr lang="en-US" altLang="zh-TW" sz="2400" b="1" dirty="0">
                      <a:solidFill>
                        <a:schemeClr val="accent1"/>
                      </a:solidFill>
                      <a:ea typeface="微软雅黑" panose="020B0503020204020204" pitchFamily="34" charset="-122"/>
                    </a:rPr>
                    <a:t>Python</a:t>
                  </a:r>
                  <a:endParaRPr lang="zh-CN" altLang="en-US" sz="2400" b="1" dirty="0">
                    <a:solidFill>
                      <a:schemeClr val="accent1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8" name="Group 93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62" name="TextBox 97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 lnSpcReduction="100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TW" altLang="en-US" sz="1600" dirty="0">
                      <a:ea typeface="微软雅黑" panose="020B0503020204020204" pitchFamily="34" charset="-122"/>
                    </a:rPr>
                    <a:t>網頁爬蟲套件，抓取各部動畫的資訊，並存入資料庫。</a:t>
                  </a:r>
                  <a:endParaRPr lang="zh-CN" altLang="en-US" sz="1600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3" name="Rectangle 98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fontScale="92500" lnSpcReduction="10000"/>
                </a:bodyPr>
                <a:lstStyle/>
                <a:p>
                  <a:r>
                    <a:rPr lang="en-US" altLang="zh-CN" sz="2400" b="1" dirty="0" err="1">
                      <a:solidFill>
                        <a:schemeClr val="accent2"/>
                      </a:solidFill>
                      <a:ea typeface="微软雅黑" panose="020B0503020204020204" pitchFamily="34" charset="-122"/>
                    </a:rPr>
                    <a:t>BeautifulSoup</a:t>
                  </a:r>
                  <a:endParaRPr lang="zh-CN" altLang="en-US" sz="2400" b="1" dirty="0">
                    <a:solidFill>
                      <a:schemeClr val="accent2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54" name="Group 89"/>
            <p:cNvGrpSpPr/>
            <p:nvPr/>
          </p:nvGrpSpPr>
          <p:grpSpPr>
            <a:xfrm>
              <a:off x="1307468" y="2710116"/>
              <a:ext cx="2448272" cy="1338747"/>
              <a:chOff x="1307468" y="2924944"/>
              <a:chExt cx="2448272" cy="1338747"/>
            </a:xfrm>
          </p:grpSpPr>
          <p:cxnSp>
            <p:nvCxnSpPr>
              <p:cNvPr id="55" name="Straight Connector 90"/>
              <p:cNvCxnSpPr/>
              <p:nvPr/>
            </p:nvCxnSpPr>
            <p:spPr>
              <a:xfrm>
                <a:off x="1307468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91"/>
              <p:cNvCxnSpPr/>
              <p:nvPr/>
            </p:nvCxnSpPr>
            <p:spPr>
              <a:xfrm>
                <a:off x="1307468" y="4263691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2DB5B94B-1B01-44C0-A026-C554DDDEFD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70" name="TextBox 99">
            <a:extLst>
              <a:ext uri="{FF2B5EF4-FFF2-40B4-BE49-F238E27FC236}">
                <a16:creationId xmlns:a16="http://schemas.microsoft.com/office/drawing/2014/main" id="{9C2382D4-3D67-4D10-87BC-497DCBAF63C3}"/>
              </a:ext>
            </a:extLst>
          </p:cNvPr>
          <p:cNvSpPr txBox="1"/>
          <p:nvPr/>
        </p:nvSpPr>
        <p:spPr>
          <a:xfrm>
            <a:off x="1696926" y="4018833"/>
            <a:ext cx="2749844" cy="538474"/>
          </a:xfrm>
          <a:prstGeom prst="rect">
            <a:avLst/>
          </a:prstGeom>
          <a:noFill/>
        </p:spPr>
        <p:txBody>
          <a:bodyPr wrap="square" lIns="0" tIns="0" rIns="0" bIns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sz="1600" dirty="0">
                <a:ea typeface="微软雅黑" panose="020B0503020204020204" pitchFamily="34" charset="-122"/>
              </a:rPr>
              <a:t>Python</a:t>
            </a:r>
            <a:r>
              <a:rPr lang="zh-TW" altLang="en-US" sz="1600" dirty="0">
                <a:ea typeface="微软雅黑" panose="020B0503020204020204" pitchFamily="34" charset="-122"/>
              </a:rPr>
              <a:t>中的</a:t>
            </a:r>
            <a:r>
              <a:rPr lang="en-US" altLang="zh-TW" sz="1600" dirty="0">
                <a:ea typeface="微软雅黑" panose="020B0503020204020204" pitchFamily="34" charset="-122"/>
              </a:rPr>
              <a:t>GUI(</a:t>
            </a:r>
            <a:r>
              <a:rPr lang="zh-TW" altLang="en-US" sz="1600" dirty="0">
                <a:ea typeface="微软雅黑" panose="020B0503020204020204" pitchFamily="34" charset="-122"/>
              </a:rPr>
              <a:t>使用者介面</a:t>
            </a:r>
            <a:r>
              <a:rPr lang="en-US" altLang="zh-TW" sz="1600" dirty="0">
                <a:ea typeface="微软雅黑" panose="020B0503020204020204" pitchFamily="34" charset="-122"/>
              </a:rPr>
              <a:t>)</a:t>
            </a:r>
            <a:r>
              <a:rPr lang="zh-TW" altLang="en-US" sz="1600" dirty="0">
                <a:ea typeface="微软雅黑" panose="020B0503020204020204" pitchFamily="34" charset="-122"/>
              </a:rPr>
              <a:t>套件，以此呈現應用程式。</a:t>
            </a:r>
            <a:endParaRPr lang="zh-CN" altLang="en-US" sz="1600" dirty="0">
              <a:ea typeface="微软雅黑" panose="020B0503020204020204" pitchFamily="34" charset="-122"/>
            </a:endParaRPr>
          </a:p>
        </p:txBody>
      </p:sp>
      <p:sp>
        <p:nvSpPr>
          <p:cNvPr id="71" name="Rectangle 100">
            <a:extLst>
              <a:ext uri="{FF2B5EF4-FFF2-40B4-BE49-F238E27FC236}">
                <a16:creationId xmlns:a16="http://schemas.microsoft.com/office/drawing/2014/main" id="{DAF172BE-BA11-4307-9CF1-8BC852937A4B}"/>
              </a:ext>
            </a:extLst>
          </p:cNvPr>
          <p:cNvSpPr/>
          <p:nvPr/>
        </p:nvSpPr>
        <p:spPr>
          <a:xfrm>
            <a:off x="1696926" y="3692485"/>
            <a:ext cx="2749844" cy="326348"/>
          </a:xfrm>
          <a:prstGeom prst="rect">
            <a:avLst/>
          </a:prstGeom>
        </p:spPr>
        <p:txBody>
          <a:bodyPr wrap="none" lIns="0" tIns="0" rIns="0" bIns="0">
            <a:normAutofit fontScale="92500" lnSpcReduction="10000"/>
          </a:bodyPr>
          <a:lstStyle/>
          <a:p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  <a:ea typeface="微软雅黑" panose="020B0503020204020204" pitchFamily="34" charset="-122"/>
              </a:rPr>
              <a:t>tkinter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2" name="Straight Connector 90">
            <a:extLst>
              <a:ext uri="{FF2B5EF4-FFF2-40B4-BE49-F238E27FC236}">
                <a16:creationId xmlns:a16="http://schemas.microsoft.com/office/drawing/2014/main" id="{31E61CF6-CB8D-4035-A45C-EB720EB2363F}"/>
              </a:ext>
            </a:extLst>
          </p:cNvPr>
          <p:cNvCxnSpPr/>
          <p:nvPr/>
        </p:nvCxnSpPr>
        <p:spPr>
          <a:xfrm>
            <a:off x="1588939" y="4766427"/>
            <a:ext cx="2578287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95">
            <a:extLst>
              <a:ext uri="{FF2B5EF4-FFF2-40B4-BE49-F238E27FC236}">
                <a16:creationId xmlns:a16="http://schemas.microsoft.com/office/drawing/2014/main" id="{8713FF0F-0EC4-4DE9-83AD-551125735B58}"/>
              </a:ext>
            </a:extLst>
          </p:cNvPr>
          <p:cNvSpPr txBox="1"/>
          <p:nvPr/>
        </p:nvSpPr>
        <p:spPr>
          <a:xfrm>
            <a:off x="5350548" y="2599307"/>
            <a:ext cx="2749844" cy="538474"/>
          </a:xfrm>
          <a:prstGeom prst="rect">
            <a:avLst/>
          </a:prstGeom>
          <a:noFill/>
        </p:spPr>
        <p:txBody>
          <a:bodyPr wrap="square" lIns="0" tIns="0" rIns="0" bIns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TW" altLang="en-US" sz="1600" dirty="0">
                <a:ea typeface="微软雅黑" panose="020B0503020204020204" pitchFamily="34" charset="-122"/>
              </a:rPr>
              <a:t>將爬取到的資料匯入資料庫，並在搜尋時匯出使用。</a:t>
            </a:r>
            <a:endParaRPr lang="zh-CN" altLang="en-US" sz="1600" dirty="0">
              <a:ea typeface="微软雅黑" panose="020B0503020204020204" pitchFamily="34" charset="-122"/>
            </a:endParaRPr>
          </a:p>
        </p:txBody>
      </p:sp>
      <p:sp>
        <p:nvSpPr>
          <p:cNvPr id="74" name="Rectangle 96">
            <a:extLst>
              <a:ext uri="{FF2B5EF4-FFF2-40B4-BE49-F238E27FC236}">
                <a16:creationId xmlns:a16="http://schemas.microsoft.com/office/drawing/2014/main" id="{C4E6E377-0E44-4E9A-8069-2F6A4AEE89C5}"/>
              </a:ext>
            </a:extLst>
          </p:cNvPr>
          <p:cNvSpPr/>
          <p:nvPr/>
        </p:nvSpPr>
        <p:spPr>
          <a:xfrm>
            <a:off x="5350548" y="2272959"/>
            <a:ext cx="2749844" cy="326348"/>
          </a:xfrm>
          <a:prstGeom prst="rect">
            <a:avLst/>
          </a:prstGeom>
        </p:spPr>
        <p:txBody>
          <a:bodyPr wrap="none" lIns="0" tIns="0" rIns="0" bIns="0">
            <a:normAutofit fontScale="92500" lnSpcReduction="10000"/>
          </a:bodyPr>
          <a:lstStyle/>
          <a:p>
            <a:r>
              <a:rPr lang="en-US" altLang="zh-TW" sz="2400" b="1" dirty="0">
                <a:solidFill>
                  <a:schemeClr val="accent5"/>
                </a:solidFill>
                <a:ea typeface="微软雅黑" panose="020B0503020204020204" pitchFamily="34" charset="-122"/>
              </a:rPr>
              <a:t>MySQL</a:t>
            </a:r>
            <a:endParaRPr lang="zh-CN" altLang="en-US" sz="2400" b="1" dirty="0">
              <a:solidFill>
                <a:schemeClr val="accent5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5" name="Straight Connector 90">
            <a:extLst>
              <a:ext uri="{FF2B5EF4-FFF2-40B4-BE49-F238E27FC236}">
                <a16:creationId xmlns:a16="http://schemas.microsoft.com/office/drawing/2014/main" id="{563EF50B-E1BD-4731-85FD-2A61C4E4F66F}"/>
              </a:ext>
            </a:extLst>
          </p:cNvPr>
          <p:cNvCxnSpPr/>
          <p:nvPr/>
        </p:nvCxnSpPr>
        <p:spPr>
          <a:xfrm>
            <a:off x="5249948" y="3339857"/>
            <a:ext cx="2578287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rc 8">
            <a:extLst>
              <a:ext uri="{FF2B5EF4-FFF2-40B4-BE49-F238E27FC236}">
                <a16:creationId xmlns:a16="http://schemas.microsoft.com/office/drawing/2014/main" id="{C2D57BFA-1F10-4F12-98AA-B8E8F2E93E66}"/>
              </a:ext>
            </a:extLst>
          </p:cNvPr>
          <p:cNvSpPr/>
          <p:nvPr/>
        </p:nvSpPr>
        <p:spPr>
          <a:xfrm rot="18421935">
            <a:off x="3929370" y="2103484"/>
            <a:ext cx="1549156" cy="1488452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9" name="Arc 8">
            <a:extLst>
              <a:ext uri="{FF2B5EF4-FFF2-40B4-BE49-F238E27FC236}">
                <a16:creationId xmlns:a16="http://schemas.microsoft.com/office/drawing/2014/main" id="{B5BFED21-E376-4F33-8619-7766B577F1AF}"/>
              </a:ext>
            </a:extLst>
          </p:cNvPr>
          <p:cNvSpPr/>
          <p:nvPr/>
        </p:nvSpPr>
        <p:spPr>
          <a:xfrm rot="7229568">
            <a:off x="4060090" y="2419303"/>
            <a:ext cx="1757371" cy="1562175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12807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05C505D4-2788-4AE3-AE4A-1F560C3EAA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F752640-3D2B-475D-B324-3B7EF7322E0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A99D343B-28F9-4334-9614-2D59C740A2A0}"/>
              </a:ext>
            </a:extLst>
          </p:cNvPr>
          <p:cNvSpPr/>
          <p:nvPr/>
        </p:nvSpPr>
        <p:spPr>
          <a:xfrm>
            <a:off x="4093793" y="1092512"/>
            <a:ext cx="2674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5E08B56C-C06E-40F0-846F-33E7EAE24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756" y="2227788"/>
            <a:ext cx="43924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TW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成果展示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909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288034" y="820543"/>
            <a:ext cx="2002402" cy="1529378"/>
            <a:chOff x="4532701" y="2931616"/>
            <a:chExt cx="2669869" cy="2039170"/>
          </a:xfrm>
        </p:grpSpPr>
        <p:grpSp>
          <p:nvGrpSpPr>
            <p:cNvPr id="22" name="组合 21"/>
            <p:cNvGrpSpPr/>
            <p:nvPr/>
          </p:nvGrpSpPr>
          <p:grpSpPr>
            <a:xfrm>
              <a:off x="4532701" y="2931616"/>
              <a:ext cx="2604671" cy="1050002"/>
              <a:chOff x="4532701" y="2931616"/>
              <a:chExt cx="2604671" cy="1050002"/>
            </a:xfrm>
          </p:grpSpPr>
          <p:sp>
            <p:nvSpPr>
              <p:cNvPr id="26" name="五边形 31">
                <a:hlinkClick r:id="rId4" action="ppaction://hlinksldjump"/>
              </p:cNvPr>
              <p:cNvSpPr/>
              <p:nvPr/>
            </p:nvSpPr>
            <p:spPr>
              <a:xfrm>
                <a:off x="5378991" y="3044795"/>
                <a:ext cx="1758381" cy="823643"/>
              </a:xfrm>
              <a:prstGeom prst="homePlate">
                <a:avLst>
                  <a:gd name="adj" fmla="val 40279"/>
                </a:avLst>
              </a:prstGeom>
              <a:solidFill>
                <a:srgbClr val="7F7F7F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lvl="0" defTabSz="914378">
                  <a:defRPr/>
                </a:pPr>
                <a:r>
                  <a:rPr lang="zh-CN" altLang="en-US" sz="14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   </a:t>
                </a:r>
                <a:r>
                  <a:rPr lang="zh-TW" altLang="en-US" sz="1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 篩選搜尋</a:t>
                </a:r>
                <a:endParaRPr lang="zh-CN" altLang="en-US" sz="1400" b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4532701" y="2931616"/>
                <a:ext cx="1050001" cy="1050002"/>
              </a:xfrm>
              <a:prstGeom prst="ellipse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任意多边形 33"/>
              <p:cNvSpPr>
                <a:spLocks noChangeAspect="1"/>
              </p:cNvSpPr>
              <p:nvPr/>
            </p:nvSpPr>
            <p:spPr bwMode="auto">
              <a:xfrm>
                <a:off x="4744435" y="3139671"/>
                <a:ext cx="634556" cy="633890"/>
              </a:xfrm>
              <a:custGeom>
                <a:avLst/>
                <a:gdLst>
                  <a:gd name="T0" fmla="*/ 374 w 400"/>
                  <a:gd name="T1" fmla="*/ 100 h 400"/>
                  <a:gd name="T2" fmla="*/ 301 w 400"/>
                  <a:gd name="T3" fmla="*/ 27 h 400"/>
                  <a:gd name="T4" fmla="*/ 200 w 400"/>
                  <a:gd name="T5" fmla="*/ 0 h 400"/>
                  <a:gd name="T6" fmla="*/ 100 w 400"/>
                  <a:gd name="T7" fmla="*/ 27 h 400"/>
                  <a:gd name="T8" fmla="*/ 27 w 400"/>
                  <a:gd name="T9" fmla="*/ 100 h 400"/>
                  <a:gd name="T10" fmla="*/ 0 w 400"/>
                  <a:gd name="T11" fmla="*/ 200 h 400"/>
                  <a:gd name="T12" fmla="*/ 27 w 400"/>
                  <a:gd name="T13" fmla="*/ 301 h 400"/>
                  <a:gd name="T14" fmla="*/ 100 w 400"/>
                  <a:gd name="T15" fmla="*/ 374 h 400"/>
                  <a:gd name="T16" fmla="*/ 200 w 400"/>
                  <a:gd name="T17" fmla="*/ 400 h 400"/>
                  <a:gd name="T18" fmla="*/ 301 w 400"/>
                  <a:gd name="T19" fmla="*/ 374 h 400"/>
                  <a:gd name="T20" fmla="*/ 374 w 400"/>
                  <a:gd name="T21" fmla="*/ 301 h 400"/>
                  <a:gd name="T22" fmla="*/ 400 w 400"/>
                  <a:gd name="T23" fmla="*/ 200 h 400"/>
                  <a:gd name="T24" fmla="*/ 374 w 400"/>
                  <a:gd name="T25" fmla="*/ 100 h 400"/>
                  <a:gd name="T26" fmla="*/ 330 w 400"/>
                  <a:gd name="T27" fmla="*/ 170 h 400"/>
                  <a:gd name="T28" fmla="*/ 188 w 400"/>
                  <a:gd name="T29" fmla="*/ 311 h 400"/>
                  <a:gd name="T30" fmla="*/ 176 w 400"/>
                  <a:gd name="T31" fmla="*/ 316 h 400"/>
                  <a:gd name="T32" fmla="*/ 165 w 400"/>
                  <a:gd name="T33" fmla="*/ 311 h 400"/>
                  <a:gd name="T34" fmla="*/ 70 w 400"/>
                  <a:gd name="T35" fmla="*/ 217 h 400"/>
                  <a:gd name="T36" fmla="*/ 66 w 400"/>
                  <a:gd name="T37" fmla="*/ 205 h 400"/>
                  <a:gd name="T38" fmla="*/ 70 w 400"/>
                  <a:gd name="T39" fmla="*/ 193 h 400"/>
                  <a:gd name="T40" fmla="*/ 94 w 400"/>
                  <a:gd name="T41" fmla="*/ 170 h 400"/>
                  <a:gd name="T42" fmla="*/ 106 w 400"/>
                  <a:gd name="T43" fmla="*/ 165 h 400"/>
                  <a:gd name="T44" fmla="*/ 118 w 400"/>
                  <a:gd name="T45" fmla="*/ 170 h 400"/>
                  <a:gd name="T46" fmla="*/ 176 w 400"/>
                  <a:gd name="T47" fmla="*/ 229 h 400"/>
                  <a:gd name="T48" fmla="*/ 283 w 400"/>
                  <a:gd name="T49" fmla="*/ 123 h 400"/>
                  <a:gd name="T50" fmla="*/ 295 w 400"/>
                  <a:gd name="T51" fmla="*/ 118 h 400"/>
                  <a:gd name="T52" fmla="*/ 306 w 400"/>
                  <a:gd name="T53" fmla="*/ 123 h 400"/>
                  <a:gd name="T54" fmla="*/ 330 w 400"/>
                  <a:gd name="T55" fmla="*/ 146 h 400"/>
                  <a:gd name="T56" fmla="*/ 335 w 400"/>
                  <a:gd name="T57" fmla="*/ 158 h 400"/>
                  <a:gd name="T58" fmla="*/ 330 w 400"/>
                  <a:gd name="T59" fmla="*/ 170 h 400"/>
                  <a:gd name="T60" fmla="*/ 330 w 400"/>
                  <a:gd name="T61" fmla="*/ 170 h 400"/>
                  <a:gd name="T62" fmla="*/ 330 w 400"/>
                  <a:gd name="T63" fmla="*/ 17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0" h="400">
                    <a:moveTo>
                      <a:pt x="374" y="100"/>
                    </a:moveTo>
                    <a:cubicBezTo>
                      <a:pt x="356" y="69"/>
                      <a:pt x="331" y="45"/>
                      <a:pt x="301" y="27"/>
                    </a:cubicBezTo>
                    <a:cubicBezTo>
                      <a:pt x="270" y="9"/>
                      <a:pt x="237" y="0"/>
                      <a:pt x="200" y="0"/>
                    </a:cubicBezTo>
                    <a:cubicBezTo>
                      <a:pt x="164" y="0"/>
                      <a:pt x="130" y="9"/>
                      <a:pt x="100" y="27"/>
                    </a:cubicBezTo>
                    <a:cubicBezTo>
                      <a:pt x="69" y="45"/>
                      <a:pt x="45" y="69"/>
                      <a:pt x="27" y="100"/>
                    </a:cubicBezTo>
                    <a:cubicBezTo>
                      <a:pt x="9" y="130"/>
                      <a:pt x="0" y="164"/>
                      <a:pt x="0" y="200"/>
                    </a:cubicBezTo>
                    <a:cubicBezTo>
                      <a:pt x="0" y="237"/>
                      <a:pt x="9" y="270"/>
                      <a:pt x="27" y="301"/>
                    </a:cubicBezTo>
                    <a:cubicBezTo>
                      <a:pt x="45" y="331"/>
                      <a:pt x="69" y="356"/>
                      <a:pt x="100" y="374"/>
                    </a:cubicBezTo>
                    <a:cubicBezTo>
                      <a:pt x="130" y="391"/>
                      <a:pt x="164" y="400"/>
                      <a:pt x="200" y="400"/>
                    </a:cubicBezTo>
                    <a:cubicBezTo>
                      <a:pt x="237" y="400"/>
                      <a:pt x="270" y="391"/>
                      <a:pt x="301" y="374"/>
                    </a:cubicBezTo>
                    <a:cubicBezTo>
                      <a:pt x="331" y="356"/>
                      <a:pt x="356" y="331"/>
                      <a:pt x="374" y="301"/>
                    </a:cubicBezTo>
                    <a:cubicBezTo>
                      <a:pt x="392" y="270"/>
                      <a:pt x="400" y="237"/>
                      <a:pt x="400" y="200"/>
                    </a:cubicBezTo>
                    <a:cubicBezTo>
                      <a:pt x="400" y="164"/>
                      <a:pt x="392" y="130"/>
                      <a:pt x="374" y="100"/>
                    </a:cubicBezTo>
                    <a:close/>
                    <a:moveTo>
                      <a:pt x="330" y="170"/>
                    </a:moveTo>
                    <a:cubicBezTo>
                      <a:pt x="188" y="311"/>
                      <a:pt x="188" y="311"/>
                      <a:pt x="188" y="311"/>
                    </a:cubicBezTo>
                    <a:cubicBezTo>
                      <a:pt x="185" y="315"/>
                      <a:pt x="181" y="316"/>
                      <a:pt x="176" y="316"/>
                    </a:cubicBezTo>
                    <a:cubicBezTo>
                      <a:pt x="172" y="316"/>
                      <a:pt x="168" y="315"/>
                      <a:pt x="165" y="311"/>
                    </a:cubicBezTo>
                    <a:cubicBezTo>
                      <a:pt x="70" y="217"/>
                      <a:pt x="70" y="217"/>
                      <a:pt x="70" y="217"/>
                    </a:cubicBezTo>
                    <a:cubicBezTo>
                      <a:pt x="67" y="214"/>
                      <a:pt x="66" y="210"/>
                      <a:pt x="66" y="205"/>
                    </a:cubicBezTo>
                    <a:cubicBezTo>
                      <a:pt x="66" y="200"/>
                      <a:pt x="67" y="196"/>
                      <a:pt x="70" y="193"/>
                    </a:cubicBezTo>
                    <a:cubicBezTo>
                      <a:pt x="94" y="170"/>
                      <a:pt x="94" y="170"/>
                      <a:pt x="94" y="170"/>
                    </a:cubicBezTo>
                    <a:cubicBezTo>
                      <a:pt x="97" y="166"/>
                      <a:pt x="101" y="165"/>
                      <a:pt x="106" y="165"/>
                    </a:cubicBezTo>
                    <a:cubicBezTo>
                      <a:pt x="110" y="165"/>
                      <a:pt x="114" y="166"/>
                      <a:pt x="118" y="170"/>
                    </a:cubicBezTo>
                    <a:cubicBezTo>
                      <a:pt x="176" y="229"/>
                      <a:pt x="176" y="229"/>
                      <a:pt x="176" y="229"/>
                    </a:cubicBezTo>
                    <a:cubicBezTo>
                      <a:pt x="283" y="123"/>
                      <a:pt x="283" y="123"/>
                      <a:pt x="283" y="123"/>
                    </a:cubicBezTo>
                    <a:cubicBezTo>
                      <a:pt x="286" y="119"/>
                      <a:pt x="290" y="118"/>
                      <a:pt x="295" y="118"/>
                    </a:cubicBezTo>
                    <a:cubicBezTo>
                      <a:pt x="299" y="118"/>
                      <a:pt x="303" y="119"/>
                      <a:pt x="306" y="123"/>
                    </a:cubicBezTo>
                    <a:cubicBezTo>
                      <a:pt x="330" y="146"/>
                      <a:pt x="330" y="146"/>
                      <a:pt x="330" y="146"/>
                    </a:cubicBezTo>
                    <a:cubicBezTo>
                      <a:pt x="333" y="149"/>
                      <a:pt x="335" y="153"/>
                      <a:pt x="335" y="158"/>
                    </a:cubicBezTo>
                    <a:cubicBezTo>
                      <a:pt x="335" y="163"/>
                      <a:pt x="333" y="167"/>
                      <a:pt x="330" y="170"/>
                    </a:cubicBezTo>
                    <a:close/>
                    <a:moveTo>
                      <a:pt x="330" y="170"/>
                    </a:moveTo>
                    <a:cubicBezTo>
                      <a:pt x="330" y="170"/>
                      <a:pt x="330" y="170"/>
                      <a:pt x="330" y="17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4989427" y="4113526"/>
              <a:ext cx="2213143" cy="857260"/>
              <a:chOff x="1732858" y="5001250"/>
              <a:chExt cx="2213143" cy="857260"/>
            </a:xfrm>
          </p:grpSpPr>
          <p:sp>
            <p:nvSpPr>
              <p:cNvPr id="24" name="文本框 11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TW" altLang="en-US" sz="1400" b="1" dirty="0">
                    <a:solidFill>
                      <a:schemeClr val="accent2"/>
                    </a:solidFill>
                    <a:ea typeface="微软雅黑" panose="020B0503020204020204" pitchFamily="34" charset="-122"/>
                  </a:rPr>
                  <a:t>四個選項作為篩選項目</a:t>
                </a:r>
                <a:endParaRPr lang="zh-CN" altLang="en-US" sz="1400" b="1" dirty="0">
                  <a:solidFill>
                    <a:schemeClr val="accent2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12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TW" altLang="en-US" sz="1000" dirty="0">
                    <a:ea typeface="微软雅黑" panose="020B0503020204020204" pitchFamily="34" charset="-122"/>
                  </a:rPr>
                  <a:t>影片類型、對象、</a:t>
                </a:r>
                <a:endParaRPr lang="en-US" altLang="zh-TW" sz="1000" dirty="0"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zh-TW" altLang="en-US" sz="1000" dirty="0">
                    <a:ea typeface="微软雅黑" panose="020B0503020204020204" pitchFamily="34" charset="-122"/>
                  </a:rPr>
                  <a:t>集數以及評分人數</a:t>
                </a:r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2288034" y="3082568"/>
            <a:ext cx="2002402" cy="1529378"/>
            <a:chOff x="4532701" y="2931616"/>
            <a:chExt cx="2669869" cy="2039170"/>
          </a:xfrm>
        </p:grpSpPr>
        <p:grpSp>
          <p:nvGrpSpPr>
            <p:cNvPr id="8" name="组合 7"/>
            <p:cNvGrpSpPr/>
            <p:nvPr/>
          </p:nvGrpSpPr>
          <p:grpSpPr>
            <a:xfrm>
              <a:off x="4532701" y="2931616"/>
              <a:ext cx="2604671" cy="1050002"/>
              <a:chOff x="4532701" y="2931616"/>
              <a:chExt cx="2604671" cy="1050002"/>
            </a:xfrm>
          </p:grpSpPr>
          <p:sp>
            <p:nvSpPr>
              <p:cNvPr id="12" name="五边形 53">
                <a:hlinkClick r:id="rId5" action="ppaction://hlinksldjump"/>
              </p:cNvPr>
              <p:cNvSpPr/>
              <p:nvPr/>
            </p:nvSpPr>
            <p:spPr>
              <a:xfrm>
                <a:off x="5378991" y="3044795"/>
                <a:ext cx="1758381" cy="823643"/>
              </a:xfrm>
              <a:prstGeom prst="homePlate">
                <a:avLst>
                  <a:gd name="adj" fmla="val 40279"/>
                </a:avLst>
              </a:prstGeom>
              <a:solidFill>
                <a:srgbClr val="7F7F7F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lvl="0" defTabSz="914378">
                  <a:defRPr/>
                </a:pPr>
                <a:r>
                  <a:rPr lang="zh-CN" altLang="en-US" sz="1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    </a:t>
                </a:r>
                <a:r>
                  <a:rPr lang="zh-TW" altLang="en-US" sz="1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關鍵字搜尋</a:t>
                </a:r>
                <a:endParaRPr lang="zh-CN" altLang="en-US" sz="1400" b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532701" y="2931616"/>
                <a:ext cx="1050001" cy="1050002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" name="任意多边形 55"/>
              <p:cNvSpPr>
                <a:spLocks noChangeAspect="1"/>
              </p:cNvSpPr>
              <p:nvPr/>
            </p:nvSpPr>
            <p:spPr bwMode="auto">
              <a:xfrm>
                <a:off x="4744435" y="3139671"/>
                <a:ext cx="634556" cy="633890"/>
              </a:xfrm>
              <a:custGeom>
                <a:avLst/>
                <a:gdLst>
                  <a:gd name="T0" fmla="*/ 374 w 400"/>
                  <a:gd name="T1" fmla="*/ 100 h 400"/>
                  <a:gd name="T2" fmla="*/ 301 w 400"/>
                  <a:gd name="T3" fmla="*/ 27 h 400"/>
                  <a:gd name="T4" fmla="*/ 200 w 400"/>
                  <a:gd name="T5" fmla="*/ 0 h 400"/>
                  <a:gd name="T6" fmla="*/ 100 w 400"/>
                  <a:gd name="T7" fmla="*/ 27 h 400"/>
                  <a:gd name="T8" fmla="*/ 27 w 400"/>
                  <a:gd name="T9" fmla="*/ 100 h 400"/>
                  <a:gd name="T10" fmla="*/ 0 w 400"/>
                  <a:gd name="T11" fmla="*/ 200 h 400"/>
                  <a:gd name="T12" fmla="*/ 27 w 400"/>
                  <a:gd name="T13" fmla="*/ 301 h 400"/>
                  <a:gd name="T14" fmla="*/ 100 w 400"/>
                  <a:gd name="T15" fmla="*/ 374 h 400"/>
                  <a:gd name="T16" fmla="*/ 200 w 400"/>
                  <a:gd name="T17" fmla="*/ 400 h 400"/>
                  <a:gd name="T18" fmla="*/ 301 w 400"/>
                  <a:gd name="T19" fmla="*/ 374 h 400"/>
                  <a:gd name="T20" fmla="*/ 374 w 400"/>
                  <a:gd name="T21" fmla="*/ 301 h 400"/>
                  <a:gd name="T22" fmla="*/ 400 w 400"/>
                  <a:gd name="T23" fmla="*/ 200 h 400"/>
                  <a:gd name="T24" fmla="*/ 374 w 400"/>
                  <a:gd name="T25" fmla="*/ 100 h 400"/>
                  <a:gd name="T26" fmla="*/ 330 w 400"/>
                  <a:gd name="T27" fmla="*/ 170 h 400"/>
                  <a:gd name="T28" fmla="*/ 188 w 400"/>
                  <a:gd name="T29" fmla="*/ 311 h 400"/>
                  <a:gd name="T30" fmla="*/ 176 w 400"/>
                  <a:gd name="T31" fmla="*/ 316 h 400"/>
                  <a:gd name="T32" fmla="*/ 165 w 400"/>
                  <a:gd name="T33" fmla="*/ 311 h 400"/>
                  <a:gd name="T34" fmla="*/ 70 w 400"/>
                  <a:gd name="T35" fmla="*/ 217 h 400"/>
                  <a:gd name="T36" fmla="*/ 66 w 400"/>
                  <a:gd name="T37" fmla="*/ 205 h 400"/>
                  <a:gd name="T38" fmla="*/ 70 w 400"/>
                  <a:gd name="T39" fmla="*/ 193 h 400"/>
                  <a:gd name="T40" fmla="*/ 94 w 400"/>
                  <a:gd name="T41" fmla="*/ 170 h 400"/>
                  <a:gd name="T42" fmla="*/ 106 w 400"/>
                  <a:gd name="T43" fmla="*/ 165 h 400"/>
                  <a:gd name="T44" fmla="*/ 118 w 400"/>
                  <a:gd name="T45" fmla="*/ 170 h 400"/>
                  <a:gd name="T46" fmla="*/ 176 w 400"/>
                  <a:gd name="T47" fmla="*/ 229 h 400"/>
                  <a:gd name="T48" fmla="*/ 283 w 400"/>
                  <a:gd name="T49" fmla="*/ 123 h 400"/>
                  <a:gd name="T50" fmla="*/ 295 w 400"/>
                  <a:gd name="T51" fmla="*/ 118 h 400"/>
                  <a:gd name="T52" fmla="*/ 306 w 400"/>
                  <a:gd name="T53" fmla="*/ 123 h 400"/>
                  <a:gd name="T54" fmla="*/ 330 w 400"/>
                  <a:gd name="T55" fmla="*/ 146 h 400"/>
                  <a:gd name="T56" fmla="*/ 335 w 400"/>
                  <a:gd name="T57" fmla="*/ 158 h 400"/>
                  <a:gd name="T58" fmla="*/ 330 w 400"/>
                  <a:gd name="T59" fmla="*/ 170 h 400"/>
                  <a:gd name="T60" fmla="*/ 330 w 400"/>
                  <a:gd name="T61" fmla="*/ 170 h 400"/>
                  <a:gd name="T62" fmla="*/ 330 w 400"/>
                  <a:gd name="T63" fmla="*/ 17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0" h="400">
                    <a:moveTo>
                      <a:pt x="374" y="100"/>
                    </a:moveTo>
                    <a:cubicBezTo>
                      <a:pt x="356" y="69"/>
                      <a:pt x="331" y="45"/>
                      <a:pt x="301" y="27"/>
                    </a:cubicBezTo>
                    <a:cubicBezTo>
                      <a:pt x="270" y="9"/>
                      <a:pt x="237" y="0"/>
                      <a:pt x="200" y="0"/>
                    </a:cubicBezTo>
                    <a:cubicBezTo>
                      <a:pt x="164" y="0"/>
                      <a:pt x="130" y="9"/>
                      <a:pt x="100" y="27"/>
                    </a:cubicBezTo>
                    <a:cubicBezTo>
                      <a:pt x="69" y="45"/>
                      <a:pt x="45" y="69"/>
                      <a:pt x="27" y="100"/>
                    </a:cubicBezTo>
                    <a:cubicBezTo>
                      <a:pt x="9" y="130"/>
                      <a:pt x="0" y="164"/>
                      <a:pt x="0" y="200"/>
                    </a:cubicBezTo>
                    <a:cubicBezTo>
                      <a:pt x="0" y="237"/>
                      <a:pt x="9" y="270"/>
                      <a:pt x="27" y="301"/>
                    </a:cubicBezTo>
                    <a:cubicBezTo>
                      <a:pt x="45" y="331"/>
                      <a:pt x="69" y="356"/>
                      <a:pt x="100" y="374"/>
                    </a:cubicBezTo>
                    <a:cubicBezTo>
                      <a:pt x="130" y="391"/>
                      <a:pt x="164" y="400"/>
                      <a:pt x="200" y="400"/>
                    </a:cubicBezTo>
                    <a:cubicBezTo>
                      <a:pt x="237" y="400"/>
                      <a:pt x="270" y="391"/>
                      <a:pt x="301" y="374"/>
                    </a:cubicBezTo>
                    <a:cubicBezTo>
                      <a:pt x="331" y="356"/>
                      <a:pt x="356" y="331"/>
                      <a:pt x="374" y="301"/>
                    </a:cubicBezTo>
                    <a:cubicBezTo>
                      <a:pt x="392" y="270"/>
                      <a:pt x="400" y="237"/>
                      <a:pt x="400" y="200"/>
                    </a:cubicBezTo>
                    <a:cubicBezTo>
                      <a:pt x="400" y="164"/>
                      <a:pt x="392" y="130"/>
                      <a:pt x="374" y="100"/>
                    </a:cubicBezTo>
                    <a:close/>
                    <a:moveTo>
                      <a:pt x="330" y="170"/>
                    </a:moveTo>
                    <a:cubicBezTo>
                      <a:pt x="188" y="311"/>
                      <a:pt x="188" y="311"/>
                      <a:pt x="188" y="311"/>
                    </a:cubicBezTo>
                    <a:cubicBezTo>
                      <a:pt x="185" y="315"/>
                      <a:pt x="181" y="316"/>
                      <a:pt x="176" y="316"/>
                    </a:cubicBezTo>
                    <a:cubicBezTo>
                      <a:pt x="172" y="316"/>
                      <a:pt x="168" y="315"/>
                      <a:pt x="165" y="311"/>
                    </a:cubicBezTo>
                    <a:cubicBezTo>
                      <a:pt x="70" y="217"/>
                      <a:pt x="70" y="217"/>
                      <a:pt x="70" y="217"/>
                    </a:cubicBezTo>
                    <a:cubicBezTo>
                      <a:pt x="67" y="214"/>
                      <a:pt x="66" y="210"/>
                      <a:pt x="66" y="205"/>
                    </a:cubicBezTo>
                    <a:cubicBezTo>
                      <a:pt x="66" y="200"/>
                      <a:pt x="67" y="196"/>
                      <a:pt x="70" y="193"/>
                    </a:cubicBezTo>
                    <a:cubicBezTo>
                      <a:pt x="94" y="170"/>
                      <a:pt x="94" y="170"/>
                      <a:pt x="94" y="170"/>
                    </a:cubicBezTo>
                    <a:cubicBezTo>
                      <a:pt x="97" y="166"/>
                      <a:pt x="101" y="165"/>
                      <a:pt x="106" y="165"/>
                    </a:cubicBezTo>
                    <a:cubicBezTo>
                      <a:pt x="110" y="165"/>
                      <a:pt x="114" y="166"/>
                      <a:pt x="118" y="170"/>
                    </a:cubicBezTo>
                    <a:cubicBezTo>
                      <a:pt x="176" y="229"/>
                      <a:pt x="176" y="229"/>
                      <a:pt x="176" y="229"/>
                    </a:cubicBezTo>
                    <a:cubicBezTo>
                      <a:pt x="283" y="123"/>
                      <a:pt x="283" y="123"/>
                      <a:pt x="283" y="123"/>
                    </a:cubicBezTo>
                    <a:cubicBezTo>
                      <a:pt x="286" y="119"/>
                      <a:pt x="290" y="118"/>
                      <a:pt x="295" y="118"/>
                    </a:cubicBezTo>
                    <a:cubicBezTo>
                      <a:pt x="299" y="118"/>
                      <a:pt x="303" y="119"/>
                      <a:pt x="306" y="123"/>
                    </a:cubicBezTo>
                    <a:cubicBezTo>
                      <a:pt x="330" y="146"/>
                      <a:pt x="330" y="146"/>
                      <a:pt x="330" y="146"/>
                    </a:cubicBezTo>
                    <a:cubicBezTo>
                      <a:pt x="333" y="149"/>
                      <a:pt x="335" y="153"/>
                      <a:pt x="335" y="158"/>
                    </a:cubicBezTo>
                    <a:cubicBezTo>
                      <a:pt x="335" y="163"/>
                      <a:pt x="333" y="167"/>
                      <a:pt x="330" y="170"/>
                    </a:cubicBezTo>
                    <a:close/>
                    <a:moveTo>
                      <a:pt x="330" y="170"/>
                    </a:moveTo>
                    <a:cubicBezTo>
                      <a:pt x="330" y="170"/>
                      <a:pt x="330" y="170"/>
                      <a:pt x="330" y="17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989427" y="4113526"/>
              <a:ext cx="2213143" cy="857260"/>
              <a:chOff x="1732858" y="5001250"/>
              <a:chExt cx="2213143" cy="857260"/>
            </a:xfrm>
          </p:grpSpPr>
          <p:sp>
            <p:nvSpPr>
              <p:cNvPr id="10" name="文本框 51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TW" altLang="en-US" sz="1400" b="1" dirty="0">
                    <a:solidFill>
                      <a:schemeClr val="accent4">
                        <a:lumMod val="100000"/>
                      </a:schemeClr>
                    </a:solidFill>
                    <a:ea typeface="微软雅黑" panose="020B0503020204020204" pitchFamily="34" charset="-122"/>
                  </a:rPr>
                  <a:t>影片名稱關鍵字</a:t>
                </a:r>
                <a:endParaRPr lang="zh-CN" altLang="en-US" sz="1400" b="1" dirty="0">
                  <a:solidFill>
                    <a:schemeClr val="accent4">
                      <a:lumMod val="100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文本框 52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6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AE65FCD-A077-46C1-9677-61614B6E4AF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925331F-59E4-4FBF-B1D8-528A1FE539F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C264387B-1772-4215-B367-5BA33FA68AD0}"/>
              </a:ext>
            </a:extLst>
          </p:cNvPr>
          <p:cNvGrpSpPr/>
          <p:nvPr/>
        </p:nvGrpSpPr>
        <p:grpSpPr>
          <a:xfrm>
            <a:off x="5602553" y="843356"/>
            <a:ext cx="2008244" cy="1529378"/>
            <a:chOff x="2963269" y="3142323"/>
            <a:chExt cx="2008244" cy="1529378"/>
          </a:xfrm>
        </p:grpSpPr>
        <p:grpSp>
          <p:nvGrpSpPr>
            <p:cNvPr id="6" name="组合 5"/>
            <p:cNvGrpSpPr/>
            <p:nvPr/>
          </p:nvGrpSpPr>
          <p:grpSpPr>
            <a:xfrm>
              <a:off x="2963269" y="3142323"/>
              <a:ext cx="2008244" cy="1529378"/>
              <a:chOff x="7744016" y="2931616"/>
              <a:chExt cx="2677659" cy="2039170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7744016" y="2931616"/>
                <a:ext cx="2604671" cy="1050002"/>
                <a:chOff x="7744016" y="2931616"/>
                <a:chExt cx="2604671" cy="1050002"/>
              </a:xfrm>
            </p:grpSpPr>
            <p:sp>
              <p:nvSpPr>
                <p:cNvPr id="19" name="五边形 24"/>
                <p:cNvSpPr/>
                <p:nvPr/>
              </p:nvSpPr>
              <p:spPr>
                <a:xfrm>
                  <a:off x="8590306" y="3044795"/>
                  <a:ext cx="1758381" cy="823643"/>
                </a:xfrm>
                <a:prstGeom prst="homePlate">
                  <a:avLst>
                    <a:gd name="adj" fmla="val 40279"/>
                  </a:avLst>
                </a:prstGeom>
                <a:solidFill>
                  <a:srgbClr val="5F5C5C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normAutofit/>
                </a:bodyPr>
                <a:lstStyle/>
                <a:p>
                  <a:pPr lvl="0" defTabSz="914378">
                    <a:defRPr/>
                  </a:pPr>
                  <a:r>
                    <a:rPr lang="zh-CN" altLang="en-US" sz="1400" b="1" dirty="0">
                      <a:solidFill>
                        <a:schemeClr val="tx1"/>
                      </a:solidFill>
                      <a:ea typeface="微软雅黑" panose="020B0503020204020204" pitchFamily="34" charset="-122"/>
                    </a:rPr>
                    <a:t>    </a:t>
                  </a:r>
                  <a:r>
                    <a:rPr lang="zh-TW" altLang="en-US" sz="1400" b="1" dirty="0">
                      <a:solidFill>
                        <a:schemeClr val="bg1"/>
                      </a:solidFill>
                      <a:ea typeface="微软雅黑" panose="020B0503020204020204" pitchFamily="34" charset="-122"/>
                    </a:rPr>
                    <a:t>連結網頁</a:t>
                  </a:r>
                  <a:endParaRPr lang="zh-CN" altLang="en-US" sz="1400" b="1" dirty="0">
                    <a:solidFill>
                      <a:schemeClr val="bg1"/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7744016" y="2931616"/>
                  <a:ext cx="1050001" cy="1050002"/>
                </a:xfrm>
                <a:prstGeom prst="ellipse">
                  <a:avLst/>
                </a:prstGeom>
                <a:solidFill>
                  <a:schemeClr val="accent3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8208532" y="4113526"/>
                <a:ext cx="2213143" cy="857260"/>
                <a:chOff x="1732858" y="5001250"/>
                <a:chExt cx="2213143" cy="857260"/>
              </a:xfrm>
            </p:grpSpPr>
            <p:sp>
              <p:nvSpPr>
                <p:cNvPr id="17" name="文本框 9"/>
                <p:cNvSpPr txBox="1">
                  <a:spLocks/>
                </p:cNvSpPr>
                <p:nvPr/>
              </p:nvSpPr>
              <p:spPr bwMode="auto">
                <a:xfrm>
                  <a:off x="1732858" y="5001250"/>
                  <a:ext cx="2213143" cy="2830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 anchorCtr="1">
                  <a:normAutofit lnSpcReduction="10000"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marL="0" lvl="1" algn="ctr"/>
                  <a:r>
                    <a:rPr lang="zh-TW" altLang="en-US" sz="1400" b="1" dirty="0">
                      <a:solidFill>
                        <a:schemeClr val="accent3"/>
                      </a:solidFill>
                      <a:ea typeface="微软雅黑" panose="020B0503020204020204" pitchFamily="34" charset="-122"/>
                    </a:rPr>
                    <a:t>雙擊進入動畫瘋影片網站</a:t>
                  </a:r>
                  <a:endParaRPr lang="zh-CN" altLang="en-US" sz="1400" b="1" dirty="0">
                    <a:solidFill>
                      <a:schemeClr val="accent3"/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" name="文本框 10"/>
                <p:cNvSpPr txBox="1">
                  <a:spLocks/>
                </p:cNvSpPr>
                <p:nvPr/>
              </p:nvSpPr>
              <p:spPr bwMode="auto">
                <a:xfrm>
                  <a:off x="1732858" y="5284280"/>
                  <a:ext cx="2213143" cy="5742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anchor="ctr" anchorCtr="1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algn="ctr">
                    <a:lnSpc>
                      <a:spcPct val="120000"/>
                    </a:lnSpc>
                    <a:defRPr/>
                  </a:pPr>
                  <a:endParaRPr lang="zh-CN" altLang="en-US" sz="1000" dirty="0"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40" name="任意多边形 55">
              <a:extLst>
                <a:ext uri="{FF2B5EF4-FFF2-40B4-BE49-F238E27FC236}">
                  <a16:creationId xmlns:a16="http://schemas.microsoft.com/office/drawing/2014/main" id="{CE46EF74-4400-4F0F-83D0-5989062A27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22910" y="3292616"/>
              <a:ext cx="475917" cy="475418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EC71ABB3-D407-408C-B870-99822D16FEC7}"/>
              </a:ext>
            </a:extLst>
          </p:cNvPr>
          <p:cNvGrpSpPr/>
          <p:nvPr/>
        </p:nvGrpSpPr>
        <p:grpSpPr>
          <a:xfrm>
            <a:off x="5640198" y="3082568"/>
            <a:ext cx="1953503" cy="1529378"/>
            <a:chOff x="1703044" y="1167594"/>
            <a:chExt cx="1953503" cy="1529378"/>
          </a:xfrm>
        </p:grpSpPr>
        <p:grpSp>
          <p:nvGrpSpPr>
            <p:cNvPr id="4" name="组合 3"/>
            <p:cNvGrpSpPr/>
            <p:nvPr/>
          </p:nvGrpSpPr>
          <p:grpSpPr>
            <a:xfrm>
              <a:off x="1703044" y="1167594"/>
              <a:ext cx="1953503" cy="1529378"/>
              <a:chOff x="1430114" y="2931616"/>
              <a:chExt cx="2604671" cy="2039170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1430114" y="2931616"/>
                <a:ext cx="2604671" cy="1050002"/>
                <a:chOff x="1430114" y="2931616"/>
                <a:chExt cx="2604671" cy="1050002"/>
              </a:xfrm>
            </p:grpSpPr>
            <p:sp>
              <p:nvSpPr>
                <p:cNvPr id="33" name="五边形 28"/>
                <p:cNvSpPr/>
                <p:nvPr/>
              </p:nvSpPr>
              <p:spPr>
                <a:xfrm>
                  <a:off x="2276404" y="3044795"/>
                  <a:ext cx="1758381" cy="823643"/>
                </a:xfrm>
                <a:prstGeom prst="homePlate">
                  <a:avLst>
                    <a:gd name="adj" fmla="val 40279"/>
                  </a:avLst>
                </a:prstGeom>
                <a:solidFill>
                  <a:srgbClr val="5F5C5C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normAutofit/>
                </a:bodyPr>
                <a:lstStyle/>
                <a:p>
                  <a:pPr lvl="0" defTabSz="914378">
                    <a:defRPr/>
                  </a:pPr>
                  <a:r>
                    <a:rPr lang="zh-CN" altLang="en-US" sz="1400" b="1" dirty="0">
                      <a:solidFill>
                        <a:schemeClr val="bg1"/>
                      </a:solidFill>
                      <a:ea typeface="微软雅黑" panose="020B0503020204020204" pitchFamily="34" charset="-122"/>
                    </a:rPr>
                    <a:t>   </a:t>
                  </a:r>
                  <a:r>
                    <a:rPr lang="zh-TW" altLang="en-US" sz="1400" b="1" dirty="0">
                      <a:solidFill>
                        <a:schemeClr val="bg1"/>
                      </a:solidFill>
                      <a:ea typeface="微软雅黑" panose="020B0503020204020204" pitchFamily="34" charset="-122"/>
                    </a:rPr>
                    <a:t> 觀看數圖表</a:t>
                  </a:r>
                  <a:endParaRPr lang="zh-CN" altLang="en-US" sz="1400" b="1" dirty="0">
                    <a:solidFill>
                      <a:schemeClr val="bg1"/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1430114" y="2931616"/>
                  <a:ext cx="1050001" cy="1050002"/>
                </a:xfrm>
                <a:prstGeom prst="ellipse">
                  <a:avLst/>
                </a:prstGeom>
                <a:solidFill>
                  <a:schemeClr val="accent1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>
                <a:off x="1770323" y="4113526"/>
                <a:ext cx="2213143" cy="857260"/>
                <a:chOff x="1732858" y="5001250"/>
                <a:chExt cx="2213143" cy="857260"/>
              </a:xfrm>
            </p:grpSpPr>
            <p:sp>
              <p:nvSpPr>
                <p:cNvPr id="31" name="文本框 13"/>
                <p:cNvSpPr txBox="1">
                  <a:spLocks/>
                </p:cNvSpPr>
                <p:nvPr/>
              </p:nvSpPr>
              <p:spPr bwMode="auto">
                <a:xfrm>
                  <a:off x="1732858" y="5001250"/>
                  <a:ext cx="2213143" cy="2830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 anchorCtr="1">
                  <a:normAutofit lnSpcReduction="10000"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marL="0" lvl="1" algn="ctr"/>
                  <a:r>
                    <a:rPr lang="zh-TW" altLang="en-US" sz="1400" b="1" dirty="0">
                      <a:solidFill>
                        <a:schemeClr val="accent1"/>
                      </a:solidFill>
                      <a:ea typeface="微软雅黑" panose="020B0503020204020204" pitchFamily="34" charset="-122"/>
                    </a:rPr>
                    <a:t>右鍵開啟各擊觀看圖表</a:t>
                  </a:r>
                  <a:endParaRPr lang="zh-CN" altLang="en-US" sz="1400" b="1" dirty="0">
                    <a:solidFill>
                      <a:schemeClr val="accent1"/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文本框 14"/>
                <p:cNvSpPr txBox="1">
                  <a:spLocks/>
                </p:cNvSpPr>
                <p:nvPr/>
              </p:nvSpPr>
              <p:spPr bwMode="auto">
                <a:xfrm>
                  <a:off x="1732858" y="5284280"/>
                  <a:ext cx="2213143" cy="5742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anchor="ctr" anchorCtr="1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algn="ctr">
                    <a:lnSpc>
                      <a:spcPct val="120000"/>
                    </a:lnSpc>
                    <a:defRPr/>
                  </a:pPr>
                  <a:endParaRPr lang="zh-CN" altLang="en-US" sz="1000" dirty="0"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42" name="任意多边形 55">
              <a:extLst>
                <a:ext uri="{FF2B5EF4-FFF2-40B4-BE49-F238E27FC236}">
                  <a16:creationId xmlns:a16="http://schemas.microsoft.com/office/drawing/2014/main" id="{1777C091-60A5-4601-8EE2-A8BF7DD2706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8982" y="1333486"/>
              <a:ext cx="475917" cy="475418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401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48957" y="653236"/>
            <a:ext cx="3657120" cy="1911073"/>
            <a:chOff x="2201362" y="1959191"/>
            <a:chExt cx="3657120" cy="1911073"/>
          </a:xfrm>
        </p:grpSpPr>
        <p:sp>
          <p:nvSpPr>
            <p:cNvPr id="9" name="文本框 216"/>
            <p:cNvSpPr txBox="1"/>
            <p:nvPr/>
          </p:nvSpPr>
          <p:spPr>
            <a:xfrm>
              <a:off x="2201362" y="3676365"/>
              <a:ext cx="1123954" cy="193899"/>
            </a:xfrm>
            <a:prstGeom prst="rect">
              <a:avLst/>
            </a:prstGeom>
            <a:noFill/>
          </p:spPr>
          <p:txBody>
            <a:bodyPr wrap="none" anchor="ctr">
              <a:normAutofit fontScale="70000" lnSpcReduction="20000"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11" name="文本框 218"/>
            <p:cNvSpPr txBox="1"/>
            <p:nvPr/>
          </p:nvSpPr>
          <p:spPr>
            <a:xfrm>
              <a:off x="3053124" y="3104524"/>
              <a:ext cx="1123954" cy="193899"/>
            </a:xfrm>
            <a:prstGeom prst="rect">
              <a:avLst/>
            </a:prstGeom>
            <a:noFill/>
          </p:spPr>
          <p:txBody>
            <a:bodyPr wrap="none" anchor="ctr">
              <a:normAutofit fontScale="70000" lnSpcReduction="20000"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15" name="文本框 222"/>
            <p:cNvSpPr txBox="1"/>
            <p:nvPr/>
          </p:nvSpPr>
          <p:spPr>
            <a:xfrm>
              <a:off x="4734528" y="1959191"/>
              <a:ext cx="1123954" cy="193899"/>
            </a:xfrm>
            <a:prstGeom prst="rect">
              <a:avLst/>
            </a:prstGeom>
            <a:noFill/>
          </p:spPr>
          <p:txBody>
            <a:bodyPr wrap="none" anchor="ctr">
              <a:normAutofit fontScale="70000" lnSpcReduction="20000"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标题文本预设</a:t>
              </a:r>
            </a:p>
          </p:txBody>
        </p:sp>
      </p:grpSp>
      <p:pic>
        <p:nvPicPr>
          <p:cNvPr id="226" name="图片 225">
            <a:extLst>
              <a:ext uri="{FF2B5EF4-FFF2-40B4-BE49-F238E27FC236}">
                <a16:creationId xmlns:a16="http://schemas.microsoft.com/office/drawing/2014/main" id="{2CDCFF27-C120-42DF-B175-1B071A3A92C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227" name="图片 226">
            <a:extLst>
              <a:ext uri="{FF2B5EF4-FFF2-40B4-BE49-F238E27FC236}">
                <a16:creationId xmlns:a16="http://schemas.microsoft.com/office/drawing/2014/main" id="{5C64E592-CD8F-4A59-B3D6-D10F818ABD6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4" name="re0-加速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7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风格工作总结汇报PPT模板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48BB7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548BB7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2737</TotalTime>
  <Words>289</Words>
  <Application>Microsoft Office PowerPoint</Application>
  <PresentationFormat>如螢幕大小 (16:9)</PresentationFormat>
  <Paragraphs>75</Paragraphs>
  <Slides>13</Slides>
  <Notes>13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微软雅黑</vt:lpstr>
      <vt:lpstr>微软雅黑</vt:lpstr>
      <vt:lpstr>Agency FB</vt:lpstr>
      <vt:lpstr>Arial</vt:lpstr>
      <vt:lpstr>Arial</vt:lpstr>
      <vt:lpstr>Calibri</vt:lpstr>
      <vt:lpstr>Impact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多边形</dc:title>
  <dc:creator>第一PPT</dc:creator>
  <cp:keywords>www.1ppt.com</cp:keywords>
  <dc:description>www.1ppt.com</dc:description>
  <cp:lastModifiedBy>WANYI YEN</cp:lastModifiedBy>
  <cp:revision>32</cp:revision>
  <dcterms:created xsi:type="dcterms:W3CDTF">2015-12-11T17:46:17Z</dcterms:created>
  <dcterms:modified xsi:type="dcterms:W3CDTF">2021-04-05T15:30:11Z</dcterms:modified>
</cp:coreProperties>
</file>